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8" r:id="rId2"/>
    <p:sldId id="259" r:id="rId3"/>
    <p:sldId id="279" r:id="rId4"/>
    <p:sldId id="261" r:id="rId5"/>
    <p:sldId id="296" r:id="rId6"/>
    <p:sldId id="297" r:id="rId7"/>
    <p:sldId id="268" r:id="rId8"/>
    <p:sldId id="267" r:id="rId9"/>
    <p:sldId id="263" r:id="rId10"/>
    <p:sldId id="264" r:id="rId11"/>
    <p:sldId id="265" r:id="rId12"/>
    <p:sldId id="266" r:id="rId13"/>
    <p:sldId id="269" r:id="rId14"/>
    <p:sldId id="270" r:id="rId15"/>
    <p:sldId id="273" r:id="rId16"/>
    <p:sldId id="293" r:id="rId17"/>
    <p:sldId id="294" r:id="rId18"/>
    <p:sldId id="280" r:id="rId19"/>
    <p:sldId id="271" r:id="rId20"/>
    <p:sldId id="292" r:id="rId21"/>
    <p:sldId id="282" r:id="rId22"/>
    <p:sldId id="274" r:id="rId23"/>
    <p:sldId id="275" r:id="rId24"/>
    <p:sldId id="300" r:id="rId25"/>
    <p:sldId id="277" r:id="rId26"/>
    <p:sldId id="299" r:id="rId27"/>
    <p:sldId id="278" r:id="rId28"/>
    <p:sldId id="285" r:id="rId29"/>
    <p:sldId id="286" r:id="rId30"/>
    <p:sldId id="287" r:id="rId31"/>
    <p:sldId id="281" r:id="rId32"/>
    <p:sldId id="298" r:id="rId33"/>
    <p:sldId id="295" r:id="rId34"/>
    <p:sldId id="288" r:id="rId35"/>
    <p:sldId id="291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3CDC"/>
    <a:srgbClr val="FA26CD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4" autoAdjust="0"/>
    <p:restoredTop sz="94660"/>
  </p:normalViewPr>
  <p:slideViewPr>
    <p:cSldViewPr snapToGrid="0">
      <p:cViewPr varScale="1">
        <p:scale>
          <a:sx n="64" d="100"/>
          <a:sy n="64" d="100"/>
        </p:scale>
        <p:origin x="66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D96CC-E149-4941-98F7-9188E81D454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5C69D95-B1FB-46BA-A9D0-5C2D9B941B3B}">
      <dgm:prSet custT="1"/>
      <dgm:spPr/>
      <dgm:t>
        <a:bodyPr/>
        <a:lstStyle/>
        <a:p>
          <a:pPr>
            <a:defRPr cap="all"/>
          </a:pPr>
          <a:r>
            <a:rPr lang="en-GB" sz="2000" dirty="0">
              <a:solidFill>
                <a:schemeClr val="bg1"/>
              </a:solidFill>
              <a:latin typeface="Söhne"/>
            </a:rPr>
            <a:t>Dimensionality Reduction</a:t>
          </a:r>
          <a:endParaRPr lang="en-US" sz="2000" dirty="0">
            <a:solidFill>
              <a:schemeClr val="bg1"/>
            </a:solidFill>
            <a:latin typeface="Söhne"/>
          </a:endParaRPr>
        </a:p>
      </dgm:t>
    </dgm:pt>
    <dgm:pt modelId="{A983F488-DA19-442F-86CC-BF9A5F8794A2}" type="parTrans" cxnId="{BBD337D8-0740-4351-9D58-B12A5ADD3796}">
      <dgm:prSet/>
      <dgm:spPr/>
      <dgm:t>
        <a:bodyPr/>
        <a:lstStyle/>
        <a:p>
          <a:endParaRPr lang="en-US"/>
        </a:p>
      </dgm:t>
    </dgm:pt>
    <dgm:pt modelId="{1CC18C48-FFEB-42EB-9F80-ABBC690A2848}" type="sibTrans" cxnId="{BBD337D8-0740-4351-9D58-B12A5ADD3796}">
      <dgm:prSet/>
      <dgm:spPr/>
      <dgm:t>
        <a:bodyPr/>
        <a:lstStyle/>
        <a:p>
          <a:endParaRPr lang="en-US"/>
        </a:p>
      </dgm:t>
    </dgm:pt>
    <dgm:pt modelId="{80AC70D6-A2F4-4D5A-A249-BA2F39113C75}">
      <dgm:prSet custT="1"/>
      <dgm:spPr/>
      <dgm:t>
        <a:bodyPr/>
        <a:lstStyle/>
        <a:p>
          <a:pPr>
            <a:defRPr cap="all"/>
          </a:pPr>
          <a:r>
            <a:rPr lang="en-GB" sz="2000" dirty="0">
              <a:solidFill>
                <a:schemeClr val="bg1"/>
              </a:solidFill>
              <a:latin typeface="Söhne"/>
            </a:rPr>
            <a:t>Exploratory Data Analysis (EDA)</a:t>
          </a:r>
          <a:endParaRPr lang="en-US" sz="2000" dirty="0">
            <a:solidFill>
              <a:schemeClr val="bg1"/>
            </a:solidFill>
            <a:latin typeface="Söhne"/>
          </a:endParaRPr>
        </a:p>
      </dgm:t>
    </dgm:pt>
    <dgm:pt modelId="{A730F1B2-FDDA-48DE-BC69-1C2C072B6F7B}" type="parTrans" cxnId="{924E42A3-1D0D-445D-8C56-A6C32E5C5BD5}">
      <dgm:prSet/>
      <dgm:spPr/>
      <dgm:t>
        <a:bodyPr/>
        <a:lstStyle/>
        <a:p>
          <a:endParaRPr lang="en-US"/>
        </a:p>
      </dgm:t>
    </dgm:pt>
    <dgm:pt modelId="{481A38BA-3D2C-495A-B3D7-8EDF4C0E12B0}" type="sibTrans" cxnId="{924E42A3-1D0D-445D-8C56-A6C32E5C5BD5}">
      <dgm:prSet/>
      <dgm:spPr/>
      <dgm:t>
        <a:bodyPr/>
        <a:lstStyle/>
        <a:p>
          <a:endParaRPr lang="en-US"/>
        </a:p>
      </dgm:t>
    </dgm:pt>
    <dgm:pt modelId="{E4A77220-A05E-428F-90A8-1D7DA6E0EDFB}">
      <dgm:prSet custT="1"/>
      <dgm:spPr/>
      <dgm:t>
        <a:bodyPr/>
        <a:lstStyle/>
        <a:p>
          <a:pPr>
            <a:defRPr cap="all"/>
          </a:pPr>
          <a:r>
            <a:rPr lang="en-GB" sz="2000" dirty="0">
              <a:solidFill>
                <a:schemeClr val="bg1"/>
              </a:solidFill>
              <a:latin typeface="Söhne"/>
            </a:rPr>
            <a:t>Supervised Learning</a:t>
          </a:r>
          <a:endParaRPr lang="en-US" sz="2000" dirty="0">
            <a:solidFill>
              <a:schemeClr val="bg1"/>
            </a:solidFill>
            <a:latin typeface="Söhne"/>
          </a:endParaRPr>
        </a:p>
      </dgm:t>
    </dgm:pt>
    <dgm:pt modelId="{208F2531-72EB-49FA-BC53-D1C185360893}" type="parTrans" cxnId="{B0F8FB40-214C-45C2-ACA5-49CC0F92B7CF}">
      <dgm:prSet/>
      <dgm:spPr/>
      <dgm:t>
        <a:bodyPr/>
        <a:lstStyle/>
        <a:p>
          <a:endParaRPr lang="en-US"/>
        </a:p>
      </dgm:t>
    </dgm:pt>
    <dgm:pt modelId="{5B9722E3-9F1E-427F-85F5-7711F4D87C49}" type="sibTrans" cxnId="{B0F8FB40-214C-45C2-ACA5-49CC0F92B7CF}">
      <dgm:prSet/>
      <dgm:spPr/>
      <dgm:t>
        <a:bodyPr/>
        <a:lstStyle/>
        <a:p>
          <a:endParaRPr lang="en-US"/>
        </a:p>
      </dgm:t>
    </dgm:pt>
    <dgm:pt modelId="{201AD23A-E506-44EA-8124-9ADFB4E247AD}">
      <dgm:prSet custT="1"/>
      <dgm:spPr/>
      <dgm:t>
        <a:bodyPr/>
        <a:lstStyle/>
        <a:p>
          <a:pPr>
            <a:defRPr cap="all"/>
          </a:pPr>
          <a:r>
            <a:rPr lang="en-GB" sz="2000" dirty="0">
              <a:solidFill>
                <a:schemeClr val="bg1"/>
              </a:solidFill>
              <a:latin typeface="Söhne"/>
            </a:rPr>
            <a:t>Hyperparameter Tuning</a:t>
          </a:r>
          <a:endParaRPr lang="en-US" sz="2000" dirty="0">
            <a:solidFill>
              <a:schemeClr val="bg1"/>
            </a:solidFill>
            <a:latin typeface="Söhne"/>
          </a:endParaRPr>
        </a:p>
      </dgm:t>
    </dgm:pt>
    <dgm:pt modelId="{153CA62B-A792-4590-B2EB-034150EB5BD6}" type="parTrans" cxnId="{81EF0E70-DDCE-4E20-830A-2A344EB816FE}">
      <dgm:prSet/>
      <dgm:spPr/>
      <dgm:t>
        <a:bodyPr/>
        <a:lstStyle/>
        <a:p>
          <a:endParaRPr lang="en-US"/>
        </a:p>
      </dgm:t>
    </dgm:pt>
    <dgm:pt modelId="{E55F203E-EEB4-4808-95C0-2865DA8EC8B4}" type="sibTrans" cxnId="{81EF0E70-DDCE-4E20-830A-2A344EB816FE}">
      <dgm:prSet/>
      <dgm:spPr/>
      <dgm:t>
        <a:bodyPr/>
        <a:lstStyle/>
        <a:p>
          <a:endParaRPr lang="en-US"/>
        </a:p>
      </dgm:t>
    </dgm:pt>
    <dgm:pt modelId="{61443345-01CD-4468-AB46-DC42A621F45E}">
      <dgm:prSet custT="1"/>
      <dgm:spPr/>
      <dgm:t>
        <a:bodyPr/>
        <a:lstStyle/>
        <a:p>
          <a:pPr>
            <a:defRPr cap="all"/>
          </a:pPr>
          <a:r>
            <a:rPr lang="en-HK" sz="2000" dirty="0">
              <a:solidFill>
                <a:schemeClr val="bg1"/>
              </a:solidFill>
              <a:latin typeface="Söhne"/>
            </a:rPr>
            <a:t>Deep Learning</a:t>
          </a:r>
          <a:endParaRPr lang="en-US" sz="2000" dirty="0">
            <a:solidFill>
              <a:schemeClr val="bg1"/>
            </a:solidFill>
            <a:latin typeface="Söhne"/>
          </a:endParaRPr>
        </a:p>
      </dgm:t>
    </dgm:pt>
    <dgm:pt modelId="{BF3D59E3-D581-45D6-B021-3ABE98384B36}" type="parTrans" cxnId="{4B2212D0-85F5-442E-8FE4-45E334C561FA}">
      <dgm:prSet/>
      <dgm:spPr/>
      <dgm:t>
        <a:bodyPr/>
        <a:lstStyle/>
        <a:p>
          <a:endParaRPr lang="en-US"/>
        </a:p>
      </dgm:t>
    </dgm:pt>
    <dgm:pt modelId="{8B1706F0-72AF-4A3A-9636-9F71FE9D6899}" type="sibTrans" cxnId="{4B2212D0-85F5-442E-8FE4-45E334C561FA}">
      <dgm:prSet/>
      <dgm:spPr/>
      <dgm:t>
        <a:bodyPr/>
        <a:lstStyle/>
        <a:p>
          <a:endParaRPr lang="en-US"/>
        </a:p>
      </dgm:t>
    </dgm:pt>
    <dgm:pt modelId="{8E6D4D8F-B18D-4CC3-8585-A1A14D533B64}" type="pres">
      <dgm:prSet presAssocID="{B4ED96CC-E149-4941-98F7-9188E81D4545}" presName="root" presStyleCnt="0">
        <dgm:presLayoutVars>
          <dgm:dir/>
          <dgm:resizeHandles val="exact"/>
        </dgm:presLayoutVars>
      </dgm:prSet>
      <dgm:spPr/>
    </dgm:pt>
    <dgm:pt modelId="{590E5C16-5DA7-4BBC-9ED1-103FDC363AC0}" type="pres">
      <dgm:prSet presAssocID="{75C69D95-B1FB-46BA-A9D0-5C2D9B941B3B}" presName="compNode" presStyleCnt="0"/>
      <dgm:spPr/>
    </dgm:pt>
    <dgm:pt modelId="{83A6F38D-5E69-45A6-9A37-4C44B1CD2BE6}" type="pres">
      <dgm:prSet presAssocID="{75C69D95-B1FB-46BA-A9D0-5C2D9B941B3B}" presName="iconBgRect" presStyleLbl="bgShp" presStyleIdx="0" presStyleCnt="5"/>
      <dgm:spPr/>
    </dgm:pt>
    <dgm:pt modelId="{784359A1-5A79-42C8-93B0-452127AE6716}" type="pres">
      <dgm:prSet presAssocID="{75C69D95-B1FB-46BA-A9D0-5C2D9B941B3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810892-4119-4D49-9299-3BE6ADFB8897}" type="pres">
      <dgm:prSet presAssocID="{75C69D95-B1FB-46BA-A9D0-5C2D9B941B3B}" presName="spaceRect" presStyleCnt="0"/>
      <dgm:spPr/>
    </dgm:pt>
    <dgm:pt modelId="{B0E1FC00-3CDF-4C98-82EA-FA351D3164CE}" type="pres">
      <dgm:prSet presAssocID="{75C69D95-B1FB-46BA-A9D0-5C2D9B941B3B}" presName="textRect" presStyleLbl="revTx" presStyleIdx="0" presStyleCnt="5" custScaleX="114123">
        <dgm:presLayoutVars>
          <dgm:chMax val="1"/>
          <dgm:chPref val="1"/>
        </dgm:presLayoutVars>
      </dgm:prSet>
      <dgm:spPr/>
    </dgm:pt>
    <dgm:pt modelId="{60FB04A9-3522-4A54-BE62-DAEE5463D5DF}" type="pres">
      <dgm:prSet presAssocID="{1CC18C48-FFEB-42EB-9F80-ABBC690A2848}" presName="sibTrans" presStyleCnt="0"/>
      <dgm:spPr/>
    </dgm:pt>
    <dgm:pt modelId="{1786C4E6-F9A3-49D8-BD17-514053CE21D3}" type="pres">
      <dgm:prSet presAssocID="{80AC70D6-A2F4-4D5A-A249-BA2F39113C75}" presName="compNode" presStyleCnt="0"/>
      <dgm:spPr/>
    </dgm:pt>
    <dgm:pt modelId="{6573D32B-B620-4B10-A43B-381A9AF194D5}" type="pres">
      <dgm:prSet presAssocID="{80AC70D6-A2F4-4D5A-A249-BA2F39113C75}" presName="iconBgRect" presStyleLbl="bgShp" presStyleIdx="1" presStyleCnt="5"/>
      <dgm:spPr/>
    </dgm:pt>
    <dgm:pt modelId="{0127DADB-D503-4232-9183-236CB745A542}" type="pres">
      <dgm:prSet presAssocID="{80AC70D6-A2F4-4D5A-A249-BA2F39113C7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B00F8E7-3CC6-4C36-BE5B-2989F1EF2C54}" type="pres">
      <dgm:prSet presAssocID="{80AC70D6-A2F4-4D5A-A249-BA2F39113C75}" presName="spaceRect" presStyleCnt="0"/>
      <dgm:spPr/>
    </dgm:pt>
    <dgm:pt modelId="{A5217441-98C1-4506-8929-9835E8FCF142}" type="pres">
      <dgm:prSet presAssocID="{80AC70D6-A2F4-4D5A-A249-BA2F39113C75}" presName="textRect" presStyleLbl="revTx" presStyleIdx="1" presStyleCnt="5">
        <dgm:presLayoutVars>
          <dgm:chMax val="1"/>
          <dgm:chPref val="1"/>
        </dgm:presLayoutVars>
      </dgm:prSet>
      <dgm:spPr/>
    </dgm:pt>
    <dgm:pt modelId="{DEE3EB48-1B6F-490D-BADF-46964C395340}" type="pres">
      <dgm:prSet presAssocID="{481A38BA-3D2C-495A-B3D7-8EDF4C0E12B0}" presName="sibTrans" presStyleCnt="0"/>
      <dgm:spPr/>
    </dgm:pt>
    <dgm:pt modelId="{5185C5FD-B8B6-4663-9A9D-73B611A2C375}" type="pres">
      <dgm:prSet presAssocID="{E4A77220-A05E-428F-90A8-1D7DA6E0EDFB}" presName="compNode" presStyleCnt="0"/>
      <dgm:spPr/>
    </dgm:pt>
    <dgm:pt modelId="{934B0392-BFCE-4895-B144-6C5C4C1482F5}" type="pres">
      <dgm:prSet presAssocID="{E4A77220-A05E-428F-90A8-1D7DA6E0EDFB}" presName="iconBgRect" presStyleLbl="bgShp" presStyleIdx="2" presStyleCnt="5"/>
      <dgm:spPr/>
    </dgm:pt>
    <dgm:pt modelId="{2617F2F0-DB7C-4D5A-BDD9-F806DE3EBD02}" type="pres">
      <dgm:prSet presAssocID="{E4A77220-A05E-428F-90A8-1D7DA6E0ED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EA3EBBCF-CB4D-484B-9AB0-F707F9CEFDD0}" type="pres">
      <dgm:prSet presAssocID="{E4A77220-A05E-428F-90A8-1D7DA6E0EDFB}" presName="spaceRect" presStyleCnt="0"/>
      <dgm:spPr/>
    </dgm:pt>
    <dgm:pt modelId="{30EE1EEB-10AD-4CDB-9343-595D5753D7B6}" type="pres">
      <dgm:prSet presAssocID="{E4A77220-A05E-428F-90A8-1D7DA6E0EDFB}" presName="textRect" presStyleLbl="revTx" presStyleIdx="2" presStyleCnt="5">
        <dgm:presLayoutVars>
          <dgm:chMax val="1"/>
          <dgm:chPref val="1"/>
        </dgm:presLayoutVars>
      </dgm:prSet>
      <dgm:spPr/>
    </dgm:pt>
    <dgm:pt modelId="{9F723AF1-7A31-4E71-B639-A58BF52CBD47}" type="pres">
      <dgm:prSet presAssocID="{5B9722E3-9F1E-427F-85F5-7711F4D87C49}" presName="sibTrans" presStyleCnt="0"/>
      <dgm:spPr/>
    </dgm:pt>
    <dgm:pt modelId="{D72F6811-81F5-4C4B-AEA2-A5DB88D40C4A}" type="pres">
      <dgm:prSet presAssocID="{201AD23A-E506-44EA-8124-9ADFB4E247AD}" presName="compNode" presStyleCnt="0"/>
      <dgm:spPr/>
    </dgm:pt>
    <dgm:pt modelId="{0C598590-0188-425F-ACB7-35E092301DC3}" type="pres">
      <dgm:prSet presAssocID="{201AD23A-E506-44EA-8124-9ADFB4E247AD}" presName="iconBgRect" presStyleLbl="bgShp" presStyleIdx="3" presStyleCnt="5"/>
      <dgm:spPr/>
    </dgm:pt>
    <dgm:pt modelId="{034C058F-441A-4720-8DDD-9F207FAA6DFC}" type="pres">
      <dgm:prSet presAssocID="{201AD23A-E506-44EA-8124-9ADFB4E247A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F2F426E-525C-40D5-BECD-EC2FB2014369}" type="pres">
      <dgm:prSet presAssocID="{201AD23A-E506-44EA-8124-9ADFB4E247AD}" presName="spaceRect" presStyleCnt="0"/>
      <dgm:spPr/>
    </dgm:pt>
    <dgm:pt modelId="{A132D55F-78CF-484F-A1FE-751A45FA5658}" type="pres">
      <dgm:prSet presAssocID="{201AD23A-E506-44EA-8124-9ADFB4E247AD}" presName="textRect" presStyleLbl="revTx" presStyleIdx="3" presStyleCnt="5">
        <dgm:presLayoutVars>
          <dgm:chMax val="1"/>
          <dgm:chPref val="1"/>
        </dgm:presLayoutVars>
      </dgm:prSet>
      <dgm:spPr/>
    </dgm:pt>
    <dgm:pt modelId="{106EEDDD-91AD-47BF-9B44-82FA5ADB36A8}" type="pres">
      <dgm:prSet presAssocID="{E55F203E-EEB4-4808-95C0-2865DA8EC8B4}" presName="sibTrans" presStyleCnt="0"/>
      <dgm:spPr/>
    </dgm:pt>
    <dgm:pt modelId="{A9B58D43-54E0-40CE-88B4-824713FEC5F7}" type="pres">
      <dgm:prSet presAssocID="{61443345-01CD-4468-AB46-DC42A621F45E}" presName="compNode" presStyleCnt="0"/>
      <dgm:spPr/>
    </dgm:pt>
    <dgm:pt modelId="{40B75CB6-1992-468C-B521-4421AD19CBE3}" type="pres">
      <dgm:prSet presAssocID="{61443345-01CD-4468-AB46-DC42A621F45E}" presName="iconBgRect" presStyleLbl="bgShp" presStyleIdx="4" presStyleCnt="5"/>
      <dgm:spPr/>
    </dgm:pt>
    <dgm:pt modelId="{B6A044FE-58E2-4F38-9CD4-15750C813CD7}" type="pres">
      <dgm:prSet presAssocID="{61443345-01CD-4468-AB46-DC42A621F45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88407E8-8541-4F30-B540-DFFBC7446E6E}" type="pres">
      <dgm:prSet presAssocID="{61443345-01CD-4468-AB46-DC42A621F45E}" presName="spaceRect" presStyleCnt="0"/>
      <dgm:spPr/>
    </dgm:pt>
    <dgm:pt modelId="{FCABB4D0-5F5F-4994-8D69-A635F15BDCB0}" type="pres">
      <dgm:prSet presAssocID="{61443345-01CD-4468-AB46-DC42A621F45E}" presName="textRect" presStyleLbl="revTx" presStyleIdx="4" presStyleCnt="5" custScaleX="64406" custLinFactNeighborX="3748" custLinFactNeighborY="-6136">
        <dgm:presLayoutVars>
          <dgm:chMax val="1"/>
          <dgm:chPref val="1"/>
        </dgm:presLayoutVars>
      </dgm:prSet>
      <dgm:spPr/>
    </dgm:pt>
  </dgm:ptLst>
  <dgm:cxnLst>
    <dgm:cxn modelId="{A3136F0A-20BC-43D1-A789-D5F1442E0121}" type="presOf" srcId="{201AD23A-E506-44EA-8124-9ADFB4E247AD}" destId="{A132D55F-78CF-484F-A1FE-751A45FA5658}" srcOrd="0" destOrd="0" presId="urn:microsoft.com/office/officeart/2018/5/layout/IconCircleLabelList"/>
    <dgm:cxn modelId="{0A4F7728-6243-492A-80FC-31E43FFC3AED}" type="presOf" srcId="{80AC70D6-A2F4-4D5A-A249-BA2F39113C75}" destId="{A5217441-98C1-4506-8929-9835E8FCF142}" srcOrd="0" destOrd="0" presId="urn:microsoft.com/office/officeart/2018/5/layout/IconCircleLabelList"/>
    <dgm:cxn modelId="{B0F8FB40-214C-45C2-ACA5-49CC0F92B7CF}" srcId="{B4ED96CC-E149-4941-98F7-9188E81D4545}" destId="{E4A77220-A05E-428F-90A8-1D7DA6E0EDFB}" srcOrd="2" destOrd="0" parTransId="{208F2531-72EB-49FA-BC53-D1C185360893}" sibTransId="{5B9722E3-9F1E-427F-85F5-7711F4D87C49}"/>
    <dgm:cxn modelId="{3F802061-0B01-4515-9415-568E9BA4EEEE}" type="presOf" srcId="{61443345-01CD-4468-AB46-DC42A621F45E}" destId="{FCABB4D0-5F5F-4994-8D69-A635F15BDCB0}" srcOrd="0" destOrd="0" presId="urn:microsoft.com/office/officeart/2018/5/layout/IconCircleLabelList"/>
    <dgm:cxn modelId="{81EF0E70-DDCE-4E20-830A-2A344EB816FE}" srcId="{B4ED96CC-E149-4941-98F7-9188E81D4545}" destId="{201AD23A-E506-44EA-8124-9ADFB4E247AD}" srcOrd="3" destOrd="0" parTransId="{153CA62B-A792-4590-B2EB-034150EB5BD6}" sibTransId="{E55F203E-EEB4-4808-95C0-2865DA8EC8B4}"/>
    <dgm:cxn modelId="{E5897550-0A51-4C9D-8C93-6FF4EE725940}" type="presOf" srcId="{E4A77220-A05E-428F-90A8-1D7DA6E0EDFB}" destId="{30EE1EEB-10AD-4CDB-9343-595D5753D7B6}" srcOrd="0" destOrd="0" presId="urn:microsoft.com/office/officeart/2018/5/layout/IconCircleLabelList"/>
    <dgm:cxn modelId="{924E42A3-1D0D-445D-8C56-A6C32E5C5BD5}" srcId="{B4ED96CC-E149-4941-98F7-9188E81D4545}" destId="{80AC70D6-A2F4-4D5A-A249-BA2F39113C75}" srcOrd="1" destOrd="0" parTransId="{A730F1B2-FDDA-48DE-BC69-1C2C072B6F7B}" sibTransId="{481A38BA-3D2C-495A-B3D7-8EDF4C0E12B0}"/>
    <dgm:cxn modelId="{4B2212D0-85F5-442E-8FE4-45E334C561FA}" srcId="{B4ED96CC-E149-4941-98F7-9188E81D4545}" destId="{61443345-01CD-4468-AB46-DC42A621F45E}" srcOrd="4" destOrd="0" parTransId="{BF3D59E3-D581-45D6-B021-3ABE98384B36}" sibTransId="{8B1706F0-72AF-4A3A-9636-9F71FE9D6899}"/>
    <dgm:cxn modelId="{4FF5D5D7-0E90-448A-8307-F3C0BB36E499}" type="presOf" srcId="{B4ED96CC-E149-4941-98F7-9188E81D4545}" destId="{8E6D4D8F-B18D-4CC3-8585-A1A14D533B64}" srcOrd="0" destOrd="0" presId="urn:microsoft.com/office/officeart/2018/5/layout/IconCircleLabelList"/>
    <dgm:cxn modelId="{BBD337D8-0740-4351-9D58-B12A5ADD3796}" srcId="{B4ED96CC-E149-4941-98F7-9188E81D4545}" destId="{75C69D95-B1FB-46BA-A9D0-5C2D9B941B3B}" srcOrd="0" destOrd="0" parTransId="{A983F488-DA19-442F-86CC-BF9A5F8794A2}" sibTransId="{1CC18C48-FFEB-42EB-9F80-ABBC690A2848}"/>
    <dgm:cxn modelId="{6DE9BBDA-17E9-4D82-B756-C155058C6B0A}" type="presOf" srcId="{75C69D95-B1FB-46BA-A9D0-5C2D9B941B3B}" destId="{B0E1FC00-3CDF-4C98-82EA-FA351D3164CE}" srcOrd="0" destOrd="0" presId="urn:microsoft.com/office/officeart/2018/5/layout/IconCircleLabelList"/>
    <dgm:cxn modelId="{2BE9C671-9EAA-4E0E-A138-9620D0BFDF81}" type="presParOf" srcId="{8E6D4D8F-B18D-4CC3-8585-A1A14D533B64}" destId="{590E5C16-5DA7-4BBC-9ED1-103FDC363AC0}" srcOrd="0" destOrd="0" presId="urn:microsoft.com/office/officeart/2018/5/layout/IconCircleLabelList"/>
    <dgm:cxn modelId="{1C30ED2F-C8B6-4B2B-BFF1-52C33F062003}" type="presParOf" srcId="{590E5C16-5DA7-4BBC-9ED1-103FDC363AC0}" destId="{83A6F38D-5E69-45A6-9A37-4C44B1CD2BE6}" srcOrd="0" destOrd="0" presId="urn:microsoft.com/office/officeart/2018/5/layout/IconCircleLabelList"/>
    <dgm:cxn modelId="{58301874-3E0F-4842-9D4E-20C8018B8563}" type="presParOf" srcId="{590E5C16-5DA7-4BBC-9ED1-103FDC363AC0}" destId="{784359A1-5A79-42C8-93B0-452127AE6716}" srcOrd="1" destOrd="0" presId="urn:microsoft.com/office/officeart/2018/5/layout/IconCircleLabelList"/>
    <dgm:cxn modelId="{94EE3089-6F4E-4A78-91C7-5A85EE1B4305}" type="presParOf" srcId="{590E5C16-5DA7-4BBC-9ED1-103FDC363AC0}" destId="{BD810892-4119-4D49-9299-3BE6ADFB8897}" srcOrd="2" destOrd="0" presId="urn:microsoft.com/office/officeart/2018/5/layout/IconCircleLabelList"/>
    <dgm:cxn modelId="{16532621-ABEF-4090-9B12-7A24DE43FE6B}" type="presParOf" srcId="{590E5C16-5DA7-4BBC-9ED1-103FDC363AC0}" destId="{B0E1FC00-3CDF-4C98-82EA-FA351D3164CE}" srcOrd="3" destOrd="0" presId="urn:microsoft.com/office/officeart/2018/5/layout/IconCircleLabelList"/>
    <dgm:cxn modelId="{9F5F20AC-CD7D-4E2D-8DF7-938D7E918E06}" type="presParOf" srcId="{8E6D4D8F-B18D-4CC3-8585-A1A14D533B64}" destId="{60FB04A9-3522-4A54-BE62-DAEE5463D5DF}" srcOrd="1" destOrd="0" presId="urn:microsoft.com/office/officeart/2018/5/layout/IconCircleLabelList"/>
    <dgm:cxn modelId="{516C9A74-2676-4B62-A766-41E3A354A186}" type="presParOf" srcId="{8E6D4D8F-B18D-4CC3-8585-A1A14D533B64}" destId="{1786C4E6-F9A3-49D8-BD17-514053CE21D3}" srcOrd="2" destOrd="0" presId="urn:microsoft.com/office/officeart/2018/5/layout/IconCircleLabelList"/>
    <dgm:cxn modelId="{1889E00F-8736-4755-948A-CD8E3F584F50}" type="presParOf" srcId="{1786C4E6-F9A3-49D8-BD17-514053CE21D3}" destId="{6573D32B-B620-4B10-A43B-381A9AF194D5}" srcOrd="0" destOrd="0" presId="urn:microsoft.com/office/officeart/2018/5/layout/IconCircleLabelList"/>
    <dgm:cxn modelId="{86DD782C-3C30-4A46-A271-5DCEB9817445}" type="presParOf" srcId="{1786C4E6-F9A3-49D8-BD17-514053CE21D3}" destId="{0127DADB-D503-4232-9183-236CB745A542}" srcOrd="1" destOrd="0" presId="urn:microsoft.com/office/officeart/2018/5/layout/IconCircleLabelList"/>
    <dgm:cxn modelId="{F8E8598C-5B1F-4A24-9354-DA0EB72CA6DA}" type="presParOf" srcId="{1786C4E6-F9A3-49D8-BD17-514053CE21D3}" destId="{6B00F8E7-3CC6-4C36-BE5B-2989F1EF2C54}" srcOrd="2" destOrd="0" presId="urn:microsoft.com/office/officeart/2018/5/layout/IconCircleLabelList"/>
    <dgm:cxn modelId="{452BFDC6-5AAA-4DAB-BD3B-DB589DA2BD1F}" type="presParOf" srcId="{1786C4E6-F9A3-49D8-BD17-514053CE21D3}" destId="{A5217441-98C1-4506-8929-9835E8FCF142}" srcOrd="3" destOrd="0" presId="urn:microsoft.com/office/officeart/2018/5/layout/IconCircleLabelList"/>
    <dgm:cxn modelId="{7BBB14D0-99F7-4F97-8ACB-ECB42BA890D9}" type="presParOf" srcId="{8E6D4D8F-B18D-4CC3-8585-A1A14D533B64}" destId="{DEE3EB48-1B6F-490D-BADF-46964C395340}" srcOrd="3" destOrd="0" presId="urn:microsoft.com/office/officeart/2018/5/layout/IconCircleLabelList"/>
    <dgm:cxn modelId="{29253CD8-7695-4028-8BEC-A8F2F5D9A194}" type="presParOf" srcId="{8E6D4D8F-B18D-4CC3-8585-A1A14D533B64}" destId="{5185C5FD-B8B6-4663-9A9D-73B611A2C375}" srcOrd="4" destOrd="0" presId="urn:microsoft.com/office/officeart/2018/5/layout/IconCircleLabelList"/>
    <dgm:cxn modelId="{96BDE06E-CDFA-426D-98F7-27964A7AFA6B}" type="presParOf" srcId="{5185C5FD-B8B6-4663-9A9D-73B611A2C375}" destId="{934B0392-BFCE-4895-B144-6C5C4C1482F5}" srcOrd="0" destOrd="0" presId="urn:microsoft.com/office/officeart/2018/5/layout/IconCircleLabelList"/>
    <dgm:cxn modelId="{49415C18-DCF5-4050-9206-78E7CBE271B7}" type="presParOf" srcId="{5185C5FD-B8B6-4663-9A9D-73B611A2C375}" destId="{2617F2F0-DB7C-4D5A-BDD9-F806DE3EBD02}" srcOrd="1" destOrd="0" presId="urn:microsoft.com/office/officeart/2018/5/layout/IconCircleLabelList"/>
    <dgm:cxn modelId="{E0DB0D07-8DDC-4D6B-86CB-533FE260D971}" type="presParOf" srcId="{5185C5FD-B8B6-4663-9A9D-73B611A2C375}" destId="{EA3EBBCF-CB4D-484B-9AB0-F707F9CEFDD0}" srcOrd="2" destOrd="0" presId="urn:microsoft.com/office/officeart/2018/5/layout/IconCircleLabelList"/>
    <dgm:cxn modelId="{F6F549C4-774C-47DB-84CB-89315E2DC64E}" type="presParOf" srcId="{5185C5FD-B8B6-4663-9A9D-73B611A2C375}" destId="{30EE1EEB-10AD-4CDB-9343-595D5753D7B6}" srcOrd="3" destOrd="0" presId="urn:microsoft.com/office/officeart/2018/5/layout/IconCircleLabelList"/>
    <dgm:cxn modelId="{2BDB393F-7133-42C6-B84C-3B74AD06E40B}" type="presParOf" srcId="{8E6D4D8F-B18D-4CC3-8585-A1A14D533B64}" destId="{9F723AF1-7A31-4E71-B639-A58BF52CBD47}" srcOrd="5" destOrd="0" presId="urn:microsoft.com/office/officeart/2018/5/layout/IconCircleLabelList"/>
    <dgm:cxn modelId="{E5AD92F6-3616-4D19-A751-DC6C79612989}" type="presParOf" srcId="{8E6D4D8F-B18D-4CC3-8585-A1A14D533B64}" destId="{D72F6811-81F5-4C4B-AEA2-A5DB88D40C4A}" srcOrd="6" destOrd="0" presId="urn:microsoft.com/office/officeart/2018/5/layout/IconCircleLabelList"/>
    <dgm:cxn modelId="{EF6182C0-7861-45EB-99E4-E1B9700241EE}" type="presParOf" srcId="{D72F6811-81F5-4C4B-AEA2-A5DB88D40C4A}" destId="{0C598590-0188-425F-ACB7-35E092301DC3}" srcOrd="0" destOrd="0" presId="urn:microsoft.com/office/officeart/2018/5/layout/IconCircleLabelList"/>
    <dgm:cxn modelId="{7CBBDF9F-4FBB-4669-BCBF-069A63BD6BED}" type="presParOf" srcId="{D72F6811-81F5-4C4B-AEA2-A5DB88D40C4A}" destId="{034C058F-441A-4720-8DDD-9F207FAA6DFC}" srcOrd="1" destOrd="0" presId="urn:microsoft.com/office/officeart/2018/5/layout/IconCircleLabelList"/>
    <dgm:cxn modelId="{5C6AEC58-19C9-463C-86C0-183A079D3E03}" type="presParOf" srcId="{D72F6811-81F5-4C4B-AEA2-A5DB88D40C4A}" destId="{FF2F426E-525C-40D5-BECD-EC2FB2014369}" srcOrd="2" destOrd="0" presId="urn:microsoft.com/office/officeart/2018/5/layout/IconCircleLabelList"/>
    <dgm:cxn modelId="{C5617217-D3E0-437A-8B96-5EFD48EAC6EB}" type="presParOf" srcId="{D72F6811-81F5-4C4B-AEA2-A5DB88D40C4A}" destId="{A132D55F-78CF-484F-A1FE-751A45FA5658}" srcOrd="3" destOrd="0" presId="urn:microsoft.com/office/officeart/2018/5/layout/IconCircleLabelList"/>
    <dgm:cxn modelId="{8CE4B217-550E-4DAD-8A44-3362B37D26D9}" type="presParOf" srcId="{8E6D4D8F-B18D-4CC3-8585-A1A14D533B64}" destId="{106EEDDD-91AD-47BF-9B44-82FA5ADB36A8}" srcOrd="7" destOrd="0" presId="urn:microsoft.com/office/officeart/2018/5/layout/IconCircleLabelList"/>
    <dgm:cxn modelId="{79D29FF3-16B6-4C75-BCC8-B5DD0EAA0074}" type="presParOf" srcId="{8E6D4D8F-B18D-4CC3-8585-A1A14D533B64}" destId="{A9B58D43-54E0-40CE-88B4-824713FEC5F7}" srcOrd="8" destOrd="0" presId="urn:microsoft.com/office/officeart/2018/5/layout/IconCircleLabelList"/>
    <dgm:cxn modelId="{27DB97BC-7750-4779-816B-BE2ACDF026C9}" type="presParOf" srcId="{A9B58D43-54E0-40CE-88B4-824713FEC5F7}" destId="{40B75CB6-1992-468C-B521-4421AD19CBE3}" srcOrd="0" destOrd="0" presId="urn:microsoft.com/office/officeart/2018/5/layout/IconCircleLabelList"/>
    <dgm:cxn modelId="{9C00B39D-30E7-4805-9E6F-73CFF73A5D00}" type="presParOf" srcId="{A9B58D43-54E0-40CE-88B4-824713FEC5F7}" destId="{B6A044FE-58E2-4F38-9CD4-15750C813CD7}" srcOrd="1" destOrd="0" presId="urn:microsoft.com/office/officeart/2018/5/layout/IconCircleLabelList"/>
    <dgm:cxn modelId="{26990B2A-C110-46B7-B028-D2347891A326}" type="presParOf" srcId="{A9B58D43-54E0-40CE-88B4-824713FEC5F7}" destId="{288407E8-8541-4F30-B540-DFFBC7446E6E}" srcOrd="2" destOrd="0" presId="urn:microsoft.com/office/officeart/2018/5/layout/IconCircleLabelList"/>
    <dgm:cxn modelId="{21ED18BB-35D2-4F68-8259-63E19D644955}" type="presParOf" srcId="{A9B58D43-54E0-40CE-88B4-824713FEC5F7}" destId="{FCABB4D0-5F5F-4994-8D69-A635F15BDC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6F38D-5E69-45A6-9A37-4C44B1CD2BE6}">
      <dsp:nvSpPr>
        <dsp:cNvPr id="0" name=""/>
        <dsp:cNvSpPr/>
      </dsp:nvSpPr>
      <dsp:spPr>
        <a:xfrm>
          <a:off x="684914" y="9489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359A1-5A79-42C8-93B0-452127AE6716}">
      <dsp:nvSpPr>
        <dsp:cNvPr id="0" name=""/>
        <dsp:cNvSpPr/>
      </dsp:nvSpPr>
      <dsp:spPr>
        <a:xfrm>
          <a:off x="918914" y="11829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1FC00-3CDF-4C98-82EA-FA351D3164CE}">
      <dsp:nvSpPr>
        <dsp:cNvPr id="0" name=""/>
        <dsp:cNvSpPr/>
      </dsp:nvSpPr>
      <dsp:spPr>
        <a:xfrm>
          <a:off x="206807" y="2388902"/>
          <a:ext cx="2054214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bg1"/>
              </a:solidFill>
              <a:latin typeface="Söhne"/>
            </a:rPr>
            <a:t>Dimensionality Reduction</a:t>
          </a:r>
          <a:endParaRPr lang="en-US" sz="2000" kern="1200" dirty="0">
            <a:solidFill>
              <a:schemeClr val="bg1"/>
            </a:solidFill>
            <a:latin typeface="Söhne"/>
          </a:endParaRPr>
        </a:p>
      </dsp:txBody>
      <dsp:txXfrm>
        <a:off x="206807" y="2388902"/>
        <a:ext cx="2054214" cy="855000"/>
      </dsp:txXfrm>
    </dsp:sp>
    <dsp:sp modelId="{6573D32B-B620-4B10-A43B-381A9AF194D5}">
      <dsp:nvSpPr>
        <dsp:cNvPr id="0" name=""/>
        <dsp:cNvSpPr/>
      </dsp:nvSpPr>
      <dsp:spPr>
        <a:xfrm>
          <a:off x="2927021" y="9489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7DADB-D503-4232-9183-236CB745A542}">
      <dsp:nvSpPr>
        <dsp:cNvPr id="0" name=""/>
        <dsp:cNvSpPr/>
      </dsp:nvSpPr>
      <dsp:spPr>
        <a:xfrm>
          <a:off x="3161021" y="11829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17441-98C1-4506-8929-9835E8FCF142}">
      <dsp:nvSpPr>
        <dsp:cNvPr id="0" name=""/>
        <dsp:cNvSpPr/>
      </dsp:nvSpPr>
      <dsp:spPr>
        <a:xfrm>
          <a:off x="2576021" y="2388902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bg1"/>
              </a:solidFill>
              <a:latin typeface="Söhne"/>
            </a:rPr>
            <a:t>Exploratory Data Analysis (EDA)</a:t>
          </a:r>
          <a:endParaRPr lang="en-US" sz="2000" kern="1200" dirty="0">
            <a:solidFill>
              <a:schemeClr val="bg1"/>
            </a:solidFill>
            <a:latin typeface="Söhne"/>
          </a:endParaRPr>
        </a:p>
      </dsp:txBody>
      <dsp:txXfrm>
        <a:off x="2576021" y="2388902"/>
        <a:ext cx="1800000" cy="855000"/>
      </dsp:txXfrm>
    </dsp:sp>
    <dsp:sp modelId="{934B0392-BFCE-4895-B144-6C5C4C1482F5}">
      <dsp:nvSpPr>
        <dsp:cNvPr id="0" name=""/>
        <dsp:cNvSpPr/>
      </dsp:nvSpPr>
      <dsp:spPr>
        <a:xfrm>
          <a:off x="5042021" y="9489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7F2F0-DB7C-4D5A-BDD9-F806DE3EBD02}">
      <dsp:nvSpPr>
        <dsp:cNvPr id="0" name=""/>
        <dsp:cNvSpPr/>
      </dsp:nvSpPr>
      <dsp:spPr>
        <a:xfrm>
          <a:off x="5276021" y="11829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E1EEB-10AD-4CDB-9343-595D5753D7B6}">
      <dsp:nvSpPr>
        <dsp:cNvPr id="0" name=""/>
        <dsp:cNvSpPr/>
      </dsp:nvSpPr>
      <dsp:spPr>
        <a:xfrm>
          <a:off x="4691021" y="2388902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bg1"/>
              </a:solidFill>
              <a:latin typeface="Söhne"/>
            </a:rPr>
            <a:t>Supervised Learning</a:t>
          </a:r>
          <a:endParaRPr lang="en-US" sz="2000" kern="1200" dirty="0">
            <a:solidFill>
              <a:schemeClr val="bg1"/>
            </a:solidFill>
            <a:latin typeface="Söhne"/>
          </a:endParaRPr>
        </a:p>
      </dsp:txBody>
      <dsp:txXfrm>
        <a:off x="4691021" y="2388902"/>
        <a:ext cx="1800000" cy="855000"/>
      </dsp:txXfrm>
    </dsp:sp>
    <dsp:sp modelId="{0C598590-0188-425F-ACB7-35E092301DC3}">
      <dsp:nvSpPr>
        <dsp:cNvPr id="0" name=""/>
        <dsp:cNvSpPr/>
      </dsp:nvSpPr>
      <dsp:spPr>
        <a:xfrm>
          <a:off x="7157021" y="9489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C058F-441A-4720-8DDD-9F207FAA6DFC}">
      <dsp:nvSpPr>
        <dsp:cNvPr id="0" name=""/>
        <dsp:cNvSpPr/>
      </dsp:nvSpPr>
      <dsp:spPr>
        <a:xfrm>
          <a:off x="7391021" y="11829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2D55F-78CF-484F-A1FE-751A45FA5658}">
      <dsp:nvSpPr>
        <dsp:cNvPr id="0" name=""/>
        <dsp:cNvSpPr/>
      </dsp:nvSpPr>
      <dsp:spPr>
        <a:xfrm>
          <a:off x="6806021" y="2388902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bg1"/>
              </a:solidFill>
              <a:latin typeface="Söhne"/>
            </a:rPr>
            <a:t>Hyperparameter Tuning</a:t>
          </a:r>
          <a:endParaRPr lang="en-US" sz="2000" kern="1200" dirty="0">
            <a:solidFill>
              <a:schemeClr val="bg1"/>
            </a:solidFill>
            <a:latin typeface="Söhne"/>
          </a:endParaRPr>
        </a:p>
      </dsp:txBody>
      <dsp:txXfrm>
        <a:off x="6806021" y="2388902"/>
        <a:ext cx="1800000" cy="855000"/>
      </dsp:txXfrm>
    </dsp:sp>
    <dsp:sp modelId="{40B75CB6-1992-468C-B521-4421AD19CBE3}">
      <dsp:nvSpPr>
        <dsp:cNvPr id="0" name=""/>
        <dsp:cNvSpPr/>
      </dsp:nvSpPr>
      <dsp:spPr>
        <a:xfrm>
          <a:off x="9272021" y="94890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044FE-58E2-4F38-9CD4-15750C813CD7}">
      <dsp:nvSpPr>
        <dsp:cNvPr id="0" name=""/>
        <dsp:cNvSpPr/>
      </dsp:nvSpPr>
      <dsp:spPr>
        <a:xfrm>
          <a:off x="9506021" y="11829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BB4D0-5F5F-4994-8D69-A635F15BDCB0}">
      <dsp:nvSpPr>
        <dsp:cNvPr id="0" name=""/>
        <dsp:cNvSpPr/>
      </dsp:nvSpPr>
      <dsp:spPr>
        <a:xfrm>
          <a:off x="9308831" y="2336439"/>
          <a:ext cx="1159308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HK" sz="2000" kern="1200" dirty="0">
              <a:solidFill>
                <a:schemeClr val="bg1"/>
              </a:solidFill>
              <a:latin typeface="Söhne"/>
            </a:rPr>
            <a:t>Deep Learning</a:t>
          </a:r>
          <a:endParaRPr lang="en-US" sz="2000" kern="1200" dirty="0">
            <a:solidFill>
              <a:schemeClr val="bg1"/>
            </a:solidFill>
            <a:latin typeface="Söhne"/>
          </a:endParaRPr>
        </a:p>
      </dsp:txBody>
      <dsp:txXfrm>
        <a:off x="9308831" y="2336439"/>
        <a:ext cx="1159308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23F77-4C66-4AB1-9951-981B3DC9015A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BDE5-E8E7-4AD9-A7EB-BCD340A399E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247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1BDE5-E8E7-4AD9-A7EB-BCD340A399E1}" type="slidenum">
              <a:rPr lang="en-HK" smtClean="0"/>
              <a:t>11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1420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1BDE5-E8E7-4AD9-A7EB-BCD340A399E1}" type="slidenum">
              <a:rPr lang="en-HK" smtClean="0"/>
              <a:t>14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6746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1BDE5-E8E7-4AD9-A7EB-BCD340A399E1}" type="slidenum">
              <a:rPr lang="en-HK" smtClean="0"/>
              <a:t>15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3602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1BDE5-E8E7-4AD9-A7EB-BCD340A399E1}" type="slidenum">
              <a:rPr lang="en-HK" smtClean="0"/>
              <a:t>16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3725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1BDE5-E8E7-4AD9-A7EB-BCD340A399E1}" type="slidenum">
              <a:rPr lang="en-HK" smtClean="0"/>
              <a:t>17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9913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3043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95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5953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1657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650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0445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45878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0446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9548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1962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1815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20000"/>
                <a:lumOff val="80000"/>
              </a:schemeClr>
            </a:gs>
            <a:gs pos="0">
              <a:schemeClr val="bg2">
                <a:lumMod val="10000"/>
                <a:lumOff val="9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B9BF493-FD09-46D2-A885-E0A8DC4C1613}" type="datetimeFigureOut">
              <a:rPr lang="en-HK" smtClean="0"/>
              <a:t>19/3/2024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AC93286-0028-44BC-A9A1-AA753980618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40426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news/blackrock-man-group-reveal-big-233000295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news/funds-dodged-china-stock-rout-230000639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884982D6-CAFD-F096-F3CD-DB6BF087A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91DF-AB64-BB06-4A23-5F005135D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dirty="0">
                <a:solidFill>
                  <a:srgbClr val="FFFFFF"/>
                </a:solidFill>
                <a:latin typeface="Perpetua" panose="02020502060401020303" pitchFamily="18" charset="0"/>
              </a:rPr>
              <a:t>Natural Language Processing Project on Yahoo Finance News</a:t>
            </a:r>
            <a:endParaRPr lang="en-HK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23374-AD33-7EBC-A5D8-9C076D3D1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Perpetua" panose="02020502060401020303" pitchFamily="18" charset="0"/>
                <a:ea typeface="+mj-ea"/>
                <a:cs typeface="+mj-cs"/>
              </a:rPr>
              <a:t>Researcher: </a:t>
            </a:r>
          </a:p>
          <a:p>
            <a:r>
              <a:rPr lang="en-GB" dirty="0">
                <a:solidFill>
                  <a:srgbClr val="FFFFFF"/>
                </a:solidFill>
                <a:latin typeface="Perpetua" panose="02020502060401020303" pitchFamily="18" charset="0"/>
                <a:ea typeface="+mj-ea"/>
                <a:cs typeface="+mj-cs"/>
              </a:rPr>
              <a:t>Silver, Chan Chung Hei</a:t>
            </a:r>
            <a:endParaRPr lang="en-HK" dirty="0">
              <a:solidFill>
                <a:srgbClr val="FFFFFF"/>
              </a:solidFill>
              <a:latin typeface="Perpetua" panose="02020502060401020303" pitchFamily="18" charset="0"/>
              <a:ea typeface="+mj-ea"/>
              <a:cs typeface="+mj-cs"/>
            </a:endParaRPr>
          </a:p>
          <a:p>
            <a:endParaRPr lang="en-HK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45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2E63F-1FCA-D711-22A3-C0251AE8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Perpetua" panose="02020502060401020303" pitchFamily="18" charset="0"/>
              </a:rPr>
              <a:t>Named Entity Recognition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2082B7-0809-B78F-452F-F0AE3AA27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351646"/>
            <a:ext cx="11327549" cy="3681453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800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238E5-9D63-4E1D-0E47-43BB06A0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i="0" kern="1200" dirty="0">
                <a:solidFill>
                  <a:srgbClr val="FFFFFF"/>
                </a:solidFill>
                <a:effectLst/>
                <a:latin typeface="Perpetua" panose="02020502060401020303" pitchFamily="18" charset="0"/>
              </a:rPr>
              <a:t>Part-of-speech (POS) Tagging </a:t>
            </a:r>
            <a:br>
              <a:rPr lang="en-US" i="0" kern="1200" dirty="0">
                <a:solidFill>
                  <a:srgbClr val="FFFFFF"/>
                </a:solidFill>
                <a:effectLst/>
                <a:latin typeface="Perpetua" panose="02020502060401020303" pitchFamily="18" charset="0"/>
              </a:rPr>
            </a:br>
            <a:r>
              <a:rPr lang="en-US" i="0" kern="1200" dirty="0">
                <a:solidFill>
                  <a:srgbClr val="FFFFFF"/>
                </a:solidFill>
                <a:effectLst/>
                <a:latin typeface="Perpetua" panose="02020502060401020303" pitchFamily="18" charset="0"/>
              </a:rPr>
              <a:t>(</a:t>
            </a:r>
            <a:r>
              <a:rPr lang="en-US" i="0" dirty="0">
                <a:solidFill>
                  <a:srgbClr val="FFFFFF"/>
                </a:solidFill>
                <a:effectLst/>
                <a:latin typeface="Perpetua" panose="02020502060401020303" pitchFamily="18" charset="0"/>
              </a:rPr>
              <a:t>d</a:t>
            </a:r>
            <a:r>
              <a:rPr lang="en-US" kern="1200" dirty="0">
                <a:solidFill>
                  <a:srgbClr val="FFFFFF"/>
                </a:solidFill>
                <a:latin typeface="Perpetua" panose="02020502060401020303" pitchFamily="18" charset="0"/>
              </a:rPr>
              <a:t>ependency </a:t>
            </a:r>
            <a:r>
              <a:rPr lang="en-US" dirty="0">
                <a:solidFill>
                  <a:srgbClr val="FFFFFF"/>
                </a:solidFill>
                <a:latin typeface="Perpetua" panose="02020502060401020303" pitchFamily="18" charset="0"/>
              </a:rPr>
              <a:t>t</a:t>
            </a:r>
            <a:r>
              <a:rPr lang="en-US" kern="1200" dirty="0">
                <a:solidFill>
                  <a:srgbClr val="FFFFFF"/>
                </a:solidFill>
                <a:latin typeface="Perpetua" panose="02020502060401020303" pitchFamily="18" charset="0"/>
              </a:rPr>
              <a:t>ree)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8191F-62DE-365F-8845-A73E0533A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309" y="1966293"/>
            <a:ext cx="10061380" cy="4452160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  <a:effectLst>
            <a:outerShdw blurRad="50800" dist="63500" dir="6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084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E728B-C054-9192-1904-DEA2D61C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i="0" kern="1200" dirty="0">
                <a:solidFill>
                  <a:srgbClr val="FFFFFF"/>
                </a:solidFill>
                <a:effectLst/>
                <a:latin typeface="Perpetua" panose="02020502060401020303" pitchFamily="18" charset="0"/>
              </a:rPr>
            </a:br>
            <a:r>
              <a:rPr lang="en-US" i="0" kern="1200" dirty="0">
                <a:solidFill>
                  <a:srgbClr val="FFFFFF"/>
                </a:solidFill>
                <a:effectLst/>
                <a:latin typeface="Perpetua" panose="02020502060401020303" pitchFamily="18" charset="0"/>
              </a:rPr>
              <a:t>Part-of-speech (POS) Tagging </a:t>
            </a:r>
            <a:br>
              <a:rPr lang="en-US" i="0" kern="1200" dirty="0">
                <a:solidFill>
                  <a:srgbClr val="FFFFFF"/>
                </a:solidFill>
                <a:effectLst/>
                <a:latin typeface="Perpetua" panose="02020502060401020303" pitchFamily="18" charset="0"/>
              </a:rPr>
            </a:br>
            <a:r>
              <a:rPr lang="en-US" i="0" kern="1200" dirty="0">
                <a:solidFill>
                  <a:srgbClr val="FFFFFF"/>
                </a:solidFill>
                <a:effectLst/>
                <a:latin typeface="Perpetua" panose="02020502060401020303" pitchFamily="18" charset="0"/>
              </a:rPr>
              <a:t>(after lemmatization)</a:t>
            </a:r>
            <a:br>
              <a:rPr lang="en-US" b="1" i="0" kern="1200" dirty="0">
                <a:solidFill>
                  <a:srgbClr val="FFFFFF"/>
                </a:solidFill>
                <a:effectLst/>
                <a:latin typeface="Perpetua" panose="02020502060401020303" pitchFamily="18" charset="0"/>
              </a:rPr>
            </a:br>
            <a:endParaRPr lang="en-US" kern="1200" dirty="0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E42ADB-9E8B-991E-21C7-405C5CF39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238372"/>
            <a:ext cx="11327549" cy="3908002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729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88B9E76-32A9-A963-24BE-97B9B2C66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2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90E60C-1F40-01B8-60C1-245658E4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09" y="182693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Perpetua" panose="02020502060401020303" pitchFamily="18" charset="0"/>
              </a:rPr>
              <a:t>Step 2: </a:t>
            </a:r>
            <a:br>
              <a:rPr lang="en-US" sz="4800" dirty="0">
                <a:solidFill>
                  <a:schemeClr val="bg1"/>
                </a:solidFill>
                <a:latin typeface="Perpetua" panose="02020502060401020303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Perpetua" panose="02020502060401020303" pitchFamily="18" charset="0"/>
              </a:rPr>
              <a:t>Feature Engineering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485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B26C4A2A-17B8-1761-9354-F1F39A570B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511" b="1422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Perpetua" panose="02020502060401020303" pitchFamily="18" charset="0"/>
              </a:rPr>
              <a:t>Elements</a:t>
            </a:r>
            <a:endParaRPr lang="en-HK" dirty="0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331B-3E7F-4F3E-A661-194299880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133" y="2486346"/>
            <a:ext cx="9792471" cy="3171423"/>
          </a:xfrm>
        </p:spPr>
        <p:txBody>
          <a:bodyPr>
            <a:normAutofit/>
          </a:bodyPr>
          <a:lstStyle/>
          <a:p>
            <a:r>
              <a:rPr lang="en-HK" sz="2600" i="0" dirty="0">
                <a:solidFill>
                  <a:srgbClr val="FFFFFF"/>
                </a:solidFill>
                <a:effectLst/>
                <a:latin typeface="Söhne"/>
              </a:rPr>
              <a:t>Corpus Creation</a:t>
            </a:r>
          </a:p>
          <a:p>
            <a:r>
              <a:rPr lang="en-HK" sz="2600" i="0" dirty="0">
                <a:solidFill>
                  <a:srgbClr val="FFFFFF"/>
                </a:solidFill>
                <a:effectLst/>
                <a:latin typeface="Söhne"/>
              </a:rPr>
              <a:t>Bag-of-Words (</a:t>
            </a:r>
            <a:r>
              <a:rPr lang="en-HK" sz="2600" i="0" dirty="0" err="1">
                <a:solidFill>
                  <a:srgbClr val="FFFFFF"/>
                </a:solidFill>
                <a:effectLst/>
                <a:latin typeface="Söhne"/>
              </a:rPr>
              <a:t>BoW</a:t>
            </a:r>
            <a:r>
              <a:rPr lang="en-HK" sz="2600" i="0" dirty="0">
                <a:solidFill>
                  <a:srgbClr val="FFFFFF"/>
                </a:solidFill>
                <a:effectLst/>
                <a:latin typeface="Söhne"/>
              </a:rPr>
              <a:t>)</a:t>
            </a:r>
          </a:p>
          <a:p>
            <a:r>
              <a:rPr lang="en-GB" sz="2600" i="0" dirty="0">
                <a:solidFill>
                  <a:srgbClr val="FFFFFF"/>
                </a:solidFill>
                <a:effectLst/>
                <a:latin typeface="Söhne"/>
              </a:rPr>
              <a:t>Term Frequency-Inverse Document Frequency (TF-IDF)</a:t>
            </a:r>
          </a:p>
          <a:p>
            <a:r>
              <a:rPr lang="en-HK" sz="2600" b="1" i="0" dirty="0">
                <a:solidFill>
                  <a:srgbClr val="FFFFFF"/>
                </a:solidFill>
                <a:effectLst/>
                <a:latin typeface="Söhne"/>
              </a:rPr>
              <a:t>Sentence Similarities </a:t>
            </a:r>
            <a:r>
              <a:rPr lang="en-GB" sz="2600" i="0" dirty="0">
                <a:solidFill>
                  <a:srgbClr val="FFFFFF"/>
                </a:solidFill>
                <a:effectLst/>
                <a:latin typeface="Söhne"/>
              </a:rPr>
              <a:t>(for each sentence with the rest of the document)</a:t>
            </a:r>
            <a:endParaRPr lang="en-HK" sz="2600" i="0" dirty="0">
              <a:solidFill>
                <a:srgbClr val="FFFFFF"/>
              </a:solidFill>
              <a:effectLst/>
              <a:latin typeface="Söhne"/>
            </a:endParaRPr>
          </a:p>
          <a:p>
            <a:r>
              <a:rPr lang="en-HK" sz="2600" b="1" i="0" dirty="0">
                <a:solidFill>
                  <a:srgbClr val="FFFFFF"/>
                </a:solidFill>
                <a:effectLst/>
                <a:latin typeface="Söhne"/>
              </a:rPr>
              <a:t>Sentiment Analysis (sentences)</a:t>
            </a:r>
          </a:p>
          <a:p>
            <a:endParaRPr lang="en-HK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7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60000"/>
                <a:lumOff val="40000"/>
              </a:schemeClr>
            </a:gs>
            <a:gs pos="0">
              <a:schemeClr val="bg2">
                <a:lumMod val="25000"/>
                <a:lumOff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Dataset Variables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331B-3E7F-4F3E-A661-194299880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73" y="5629925"/>
            <a:ext cx="11854721" cy="6980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8000" dirty="0">
                <a:solidFill>
                  <a:schemeClr val="bg1"/>
                </a:solidFill>
                <a:latin typeface="Söhne"/>
              </a:rPr>
              <a:t>Number of columns: 15           </a:t>
            </a:r>
          </a:p>
          <a:p>
            <a:pPr marL="0" indent="0">
              <a:buNone/>
            </a:pPr>
            <a:r>
              <a:rPr lang="en-GB" sz="8000" dirty="0">
                <a:solidFill>
                  <a:schemeClr val="bg1"/>
                </a:solidFill>
                <a:latin typeface="Söhne"/>
              </a:rPr>
              <a:t>Number of rows:</a:t>
            </a:r>
            <a:r>
              <a:rPr lang="en-HK" sz="8000" dirty="0">
                <a:solidFill>
                  <a:schemeClr val="bg1"/>
                </a:solidFill>
                <a:latin typeface="Söhne"/>
              </a:rPr>
              <a:t> 124</a:t>
            </a:r>
          </a:p>
          <a:p>
            <a:pPr marL="0" indent="0">
              <a:buNone/>
            </a:pPr>
            <a:r>
              <a:rPr lang="en-HK" sz="8000" dirty="0">
                <a:solidFill>
                  <a:schemeClr val="bg1"/>
                </a:solidFill>
                <a:latin typeface="Söhne"/>
              </a:rPr>
              <a:t>Number of missing values: 0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49A96-7F1F-9932-E76A-A340299F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79" y="1519821"/>
            <a:ext cx="9219842" cy="4029309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0778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60000"/>
                <a:lumOff val="40000"/>
              </a:schemeClr>
            </a:gs>
            <a:gs pos="0">
              <a:schemeClr val="bg2">
                <a:lumMod val="25000"/>
                <a:lumOff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Task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2DCF3-8781-0C16-B5F5-CA4ACA44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>
                <a:solidFill>
                  <a:schemeClr val="bg1"/>
                </a:solidFill>
                <a:latin typeface="Söhne"/>
              </a:rPr>
              <a:t>Dependent variable: manual valence</a:t>
            </a:r>
          </a:p>
          <a:p>
            <a:r>
              <a:rPr lang="en-GB" sz="2600" dirty="0">
                <a:solidFill>
                  <a:schemeClr val="bg1"/>
                </a:solidFill>
                <a:latin typeface="Söhne"/>
              </a:rPr>
              <a:t>Independent variable: all other features (except sentence)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0649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60000"/>
                <a:lumOff val="40000"/>
              </a:schemeClr>
            </a:gs>
            <a:gs pos="0">
              <a:schemeClr val="bg2">
                <a:lumMod val="25000"/>
                <a:lumOff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Hypothesis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2DCF3-8781-0C16-B5F5-CA4ACA44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ChatGPT polarity scores is the most highly correlated independent variable with manual valence, followed by NLTK polarity score. </a:t>
            </a:r>
            <a:endParaRPr lang="en-GB" sz="2200" dirty="0">
              <a:solidFill>
                <a:schemeClr val="bg1"/>
              </a:solidFill>
              <a:latin typeface="Söhne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Double negations are infrequent in the news.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Correlation within valence and polarity scores do not significantly affect the classification results.</a:t>
            </a:r>
          </a:p>
          <a:p>
            <a:pPr marL="0" indent="0">
              <a:buNone/>
            </a:pPr>
            <a:endParaRPr lang="en-GB" sz="2600" dirty="0">
              <a:solidFill>
                <a:schemeClr val="bg1"/>
              </a:solidFill>
              <a:latin typeface="Söhne"/>
            </a:endParaRPr>
          </a:p>
          <a:p>
            <a:pPr marL="0" indent="0">
              <a:buNone/>
            </a:pP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50014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Aggregated Values for Sentence Valence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DDCEB-16FF-D8C3-5AE5-AE5BA574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807" y="2270519"/>
            <a:ext cx="2230587" cy="2426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85AE45-E6EF-9AD3-E6B3-F348B8A9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779" y="2312835"/>
            <a:ext cx="2858577" cy="2341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CF904E-2251-C50E-088D-9C0B7583C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802" y="2414502"/>
            <a:ext cx="1969526" cy="2240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B8FE3-69F1-1BE3-2669-9E449D211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281" y="5089993"/>
            <a:ext cx="2357571" cy="1514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D5576-BC95-A77C-32E6-89B92200D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18" y="5089992"/>
            <a:ext cx="3518106" cy="14939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20B0B-D018-58A4-0CA5-924FE605A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130" y="5089991"/>
            <a:ext cx="3109352" cy="14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8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51EBA-0BA4-EE72-87D1-39F1E8132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" r="1069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90E60C-1F40-01B8-60C1-245658E4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Perpetua" panose="02020502060401020303" pitchFamily="18" charset="0"/>
              </a:rPr>
              <a:t>Step 3: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5691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5EAA-03EF-FFD0-89BC-4659A4A35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6" r="8024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91DF-AB64-BB06-4A23-5F005135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dirty="0">
                <a:latin typeface="Perpetua" panose="02020502060401020303" pitchFamily="18" charset="0"/>
              </a:rPr>
              <a:t>Table of Content</a:t>
            </a:r>
            <a:endParaRPr lang="en-H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23374-AD33-7EBC-A5D8-9C076D3D1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179368"/>
            <a:ext cx="3822189" cy="3742762"/>
          </a:xfrm>
        </p:spPr>
        <p:txBody>
          <a:bodyPr>
            <a:normAutofit/>
          </a:bodyPr>
          <a:lstStyle/>
          <a:p>
            <a:r>
              <a:rPr lang="en-GB" sz="2600" dirty="0"/>
              <a:t>Objectives</a:t>
            </a:r>
          </a:p>
          <a:p>
            <a:r>
              <a:rPr lang="en-GB" sz="2600" dirty="0"/>
              <a:t>News Overview</a:t>
            </a:r>
          </a:p>
          <a:p>
            <a:r>
              <a:rPr lang="en-GB" sz="2600" dirty="0"/>
              <a:t>General Processing</a:t>
            </a:r>
          </a:p>
          <a:p>
            <a:r>
              <a:rPr lang="en-GB" sz="2600" dirty="0"/>
              <a:t>Feature Engineering</a:t>
            </a:r>
          </a:p>
          <a:p>
            <a:r>
              <a:rPr lang="en-GB" sz="2600" dirty="0"/>
              <a:t>Machine Learning</a:t>
            </a:r>
          </a:p>
          <a:p>
            <a:r>
              <a:rPr lang="en-HK" sz="2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06961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0000">
                <a:lumMod val="91000"/>
              </a:srgbClr>
            </a:gs>
            <a:gs pos="0">
              <a:srgbClr val="FFFF00">
                <a:lumMod val="94000"/>
                <a:lumOff val="6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  <a:latin typeface="Perpetua" panose="02020502060401020303" pitchFamily="18" charset="0"/>
              </a:rPr>
              <a:t>Elements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graphicFrame>
        <p:nvGraphicFramePr>
          <p:cNvPr id="6" name="TextBox 4">
            <a:extLst>
              <a:ext uri="{FF2B5EF4-FFF2-40B4-BE49-F238E27FC236}">
                <a16:creationId xmlns:a16="http://schemas.microsoft.com/office/drawing/2014/main" id="{45E4CA3C-C4E3-0630-9154-91F3FF5F0E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710031"/>
              </p:ext>
            </p:extLst>
          </p:nvPr>
        </p:nvGraphicFramePr>
        <p:xfrm>
          <a:off x="632085" y="1690688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7286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Dimensionality Reduction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521E8D5-0DD5-91FF-103B-CB1B3C4D2B6B}"/>
              </a:ext>
            </a:extLst>
          </p:cNvPr>
          <p:cNvSpPr/>
          <p:nvPr/>
        </p:nvSpPr>
        <p:spPr>
          <a:xfrm>
            <a:off x="6909896" y="2971714"/>
            <a:ext cx="1527946" cy="1567019"/>
          </a:xfrm>
          <a:prstGeom prst="roundRect">
            <a:avLst/>
          </a:prstGeom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Variance Threshold </a:t>
            </a:r>
          </a:p>
          <a:p>
            <a:pPr algn="ctr"/>
            <a:r>
              <a:rPr lang="en-GB" dirty="0">
                <a:solidFill>
                  <a:srgbClr val="FF0000"/>
                </a:solidFill>
              </a:rPr>
              <a:t>=0.5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F767F0-BC9A-0926-9BD3-8C744B3B0843}"/>
              </a:ext>
            </a:extLst>
          </p:cNvPr>
          <p:cNvSpPr/>
          <p:nvPr/>
        </p:nvSpPr>
        <p:spPr>
          <a:xfrm>
            <a:off x="5761240" y="35129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796EA1-5A25-2191-1B00-B3D20D5CCF3F}"/>
              </a:ext>
            </a:extLst>
          </p:cNvPr>
          <p:cNvSpPr/>
          <p:nvPr/>
        </p:nvSpPr>
        <p:spPr>
          <a:xfrm>
            <a:off x="255269" y="2921326"/>
            <a:ext cx="2121110" cy="1667798"/>
          </a:xfrm>
          <a:prstGeom prst="rect">
            <a:avLst/>
          </a:prstGeom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Dataset </a:t>
            </a:r>
          </a:p>
          <a:p>
            <a:pPr algn="ctr"/>
            <a:r>
              <a:rPr lang="en-GB" dirty="0"/>
              <a:t>(</a:t>
            </a:r>
            <a:r>
              <a:rPr lang="en-GB" dirty="0">
                <a:solidFill>
                  <a:srgbClr val="FFFF00"/>
                </a:solidFill>
              </a:rPr>
              <a:t>15 columns</a:t>
            </a:r>
            <a:r>
              <a:rPr lang="en-GB" dirty="0"/>
              <a:t>)</a:t>
            </a:r>
            <a:endParaRPr lang="en-HK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91B1BA-8379-EBD6-7B04-81954317185C}"/>
              </a:ext>
            </a:extLst>
          </p:cNvPr>
          <p:cNvSpPr/>
          <p:nvPr/>
        </p:nvSpPr>
        <p:spPr>
          <a:xfrm>
            <a:off x="3637673" y="2742653"/>
            <a:ext cx="2010929" cy="1846471"/>
          </a:xfrm>
          <a:prstGeom prst="ellipse">
            <a:avLst/>
          </a:prstGeom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Drop the categorical  variable (‘sentence’)</a:t>
            </a:r>
            <a:endParaRPr lang="en-HK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A6CC2BA-37BC-4E05-1E7D-FA0CD97AA6BA}"/>
              </a:ext>
            </a:extLst>
          </p:cNvPr>
          <p:cNvSpPr/>
          <p:nvPr/>
        </p:nvSpPr>
        <p:spPr>
          <a:xfrm>
            <a:off x="2546627" y="353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5CC25-6C79-A63F-0DD3-6EE56BE64A6D}"/>
              </a:ext>
            </a:extLst>
          </p:cNvPr>
          <p:cNvSpPr/>
          <p:nvPr/>
        </p:nvSpPr>
        <p:spPr>
          <a:xfrm>
            <a:off x="9815621" y="2921326"/>
            <a:ext cx="2121110" cy="1667798"/>
          </a:xfrm>
          <a:prstGeom prst="rect">
            <a:avLst/>
          </a:prstGeom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Dataset </a:t>
            </a:r>
          </a:p>
          <a:p>
            <a:pPr algn="ctr"/>
            <a:r>
              <a:rPr lang="en-GB" dirty="0"/>
              <a:t>(</a:t>
            </a:r>
            <a:r>
              <a:rPr lang="en-GB" dirty="0">
                <a:solidFill>
                  <a:srgbClr val="FFFF00"/>
                </a:solidFill>
              </a:rPr>
              <a:t>8 columns</a:t>
            </a:r>
            <a:r>
              <a:rPr lang="en-GB" dirty="0"/>
              <a:t>)</a:t>
            </a:r>
            <a:endParaRPr lang="en-HK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B0EF4D-84F2-BC81-B7B9-3BB4DF224B73}"/>
              </a:ext>
            </a:extLst>
          </p:cNvPr>
          <p:cNvSpPr/>
          <p:nvPr/>
        </p:nvSpPr>
        <p:spPr>
          <a:xfrm>
            <a:off x="8666965" y="35371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56210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Exploratory Data Analysis (EDA)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7" name="Picture 6" descr="A close-up of a green and white squares&#10;&#10;Description automatically generated">
            <a:extLst>
              <a:ext uri="{FF2B5EF4-FFF2-40B4-BE49-F238E27FC236}">
                <a16:creationId xmlns:a16="http://schemas.microsoft.com/office/drawing/2014/main" id="{84938A73-E440-B712-2B62-46FB99072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47" y="1635770"/>
            <a:ext cx="8835305" cy="4857105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AB3946-EF19-7429-08F5-C51B092F6D4D}"/>
              </a:ext>
            </a:extLst>
          </p:cNvPr>
          <p:cNvSpPr/>
          <p:nvPr/>
        </p:nvSpPr>
        <p:spPr>
          <a:xfrm>
            <a:off x="4399085" y="2189285"/>
            <a:ext cx="1222130" cy="1239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3315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Exploratory Data Analysis (EDA)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12" name="Picture 11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59BF01E0-687F-EBCD-AB92-A33164D3E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47" y="1690538"/>
            <a:ext cx="7203506" cy="4802337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680792-CD0E-5824-16D3-FAA0AEBA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218" y="5086236"/>
            <a:ext cx="536494" cy="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8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Exploratory Data Analysis (EDA)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145C5-89B1-5EBB-DA0F-D63E6827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47" y="1690538"/>
            <a:ext cx="7203506" cy="4802337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381D3-016B-C01D-C0B5-D09CFD87C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218" y="5086236"/>
            <a:ext cx="536494" cy="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9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Exploratory Data Analysis (EDA)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6" name="Picture 5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BFCCB530-F065-DA06-5DB0-9E4CAD07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58" y="1690688"/>
            <a:ext cx="7203281" cy="4802187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FEC63-2802-9755-C171-2DC150A6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490" y="5167312"/>
            <a:ext cx="2530059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9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Exploratory Data Analysis (EDA)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8E7C2-681A-7445-41A5-9253E428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359" y="1690688"/>
            <a:ext cx="7203281" cy="4802187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2441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rgbClr val="FFFF00">
                <a:lumMod val="30000"/>
                <a:lumOff val="70000"/>
              </a:srgbClr>
            </a:gs>
            <a:gs pos="0">
              <a:srgbClr val="92D050">
                <a:lumMod val="57000"/>
                <a:lumOff val="43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56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Model Evaluation (unscaled </a:t>
            </a:r>
            <a:r>
              <a:rPr lang="en-GB" dirty="0" err="1">
                <a:solidFill>
                  <a:schemeClr val="bg1"/>
                </a:solidFill>
                <a:latin typeface="Perpetua" panose="02020502060401020303" pitchFamily="18" charset="0"/>
              </a:rPr>
              <a:t>Xs</a:t>
            </a:r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 and y)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F637A-FEFA-00A5-B5EA-63E89D55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73" y="1690128"/>
            <a:ext cx="9218653" cy="4689663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79539A9-5666-73B4-4F9C-4A3C1A4AB0E9}"/>
              </a:ext>
            </a:extLst>
          </p:cNvPr>
          <p:cNvSpPr/>
          <p:nvPr/>
        </p:nvSpPr>
        <p:spPr>
          <a:xfrm rot="20115114">
            <a:off x="5873719" y="6169818"/>
            <a:ext cx="978408" cy="484632"/>
          </a:xfrm>
          <a:prstGeom prst="rightArrow">
            <a:avLst/>
          </a:prstGeom>
          <a:gradFill>
            <a:gsLst>
              <a:gs pos="0">
                <a:schemeClr val="accent1">
                  <a:lumMod val="7000"/>
                  <a:lumOff val="9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22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28888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rgbClr val="FFFF00">
                <a:lumMod val="30000"/>
                <a:lumOff val="70000"/>
              </a:srgbClr>
            </a:gs>
            <a:gs pos="0">
              <a:srgbClr val="92D050">
                <a:lumMod val="57000"/>
                <a:lumOff val="43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56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Model Evaluation (scaled </a:t>
            </a:r>
            <a:r>
              <a:rPr lang="en-GB" dirty="0" err="1">
                <a:solidFill>
                  <a:schemeClr val="bg1"/>
                </a:solidFill>
                <a:latin typeface="Perpetua" panose="02020502060401020303" pitchFamily="18" charset="0"/>
              </a:rPr>
              <a:t>Xs</a:t>
            </a:r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 and unscaled y)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D3FE2-F4D7-B8CE-075B-58856447A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73" y="1690128"/>
            <a:ext cx="9218653" cy="4730359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043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rgbClr val="FFFF00">
                <a:lumMod val="30000"/>
                <a:lumOff val="70000"/>
              </a:srgbClr>
            </a:gs>
            <a:gs pos="0">
              <a:srgbClr val="92D050">
                <a:lumMod val="57000"/>
                <a:lumOff val="43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56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Model Evaluation (unscaled </a:t>
            </a:r>
            <a:r>
              <a:rPr lang="en-GB" dirty="0" err="1">
                <a:solidFill>
                  <a:schemeClr val="bg1"/>
                </a:solidFill>
                <a:latin typeface="Perpetua" panose="02020502060401020303" pitchFamily="18" charset="0"/>
              </a:rPr>
              <a:t>Xs</a:t>
            </a:r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 and scaled y)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9AF50-9CC7-1224-1EA8-1D1316E1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53" y="1690128"/>
            <a:ext cx="9142094" cy="4705636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496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53D74-579A-3531-28C3-BEFB4D9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GB" dirty="0">
                <a:latin typeface="Perpetua" panose="02020502060401020303" pitchFamily="18" charset="0"/>
              </a:rPr>
              <a:t>Objectives</a:t>
            </a:r>
            <a:endParaRPr lang="en-HK" dirty="0">
              <a:latin typeface="Perpetua" panose="02020502060401020303" pitchFamily="18" charset="0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5D94B9AA-ACC6-1D5D-304D-90ACD3453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5" r="47009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A1EC-E7D3-8220-7DC9-92AB75A61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Autofit/>
          </a:bodyPr>
          <a:lstStyle/>
          <a:p>
            <a:r>
              <a:rPr lang="en-GB" sz="2600" dirty="0">
                <a:latin typeface="Söhne"/>
              </a:rPr>
              <a:t>Examine the effectiveness of Natural Language Processing (NLP) on financial news</a:t>
            </a:r>
          </a:p>
          <a:p>
            <a:r>
              <a:rPr lang="en-GB" sz="2600" dirty="0">
                <a:latin typeface="Söhne"/>
              </a:rPr>
              <a:t>Measure the portion of variability of personal valence towards news explained by variability of valence generated by large language models (LLM) and additional factors</a:t>
            </a:r>
          </a:p>
          <a:p>
            <a:r>
              <a:rPr lang="en-GB" sz="2600" dirty="0">
                <a:latin typeface="Söhne"/>
              </a:rPr>
              <a:t>Motivated by the news headline classification experiment mentioned in ‘Natural Language Processing of Financial News’ (M. </a:t>
            </a:r>
            <a:r>
              <a:rPr lang="en-GB" sz="2600" dirty="0" err="1">
                <a:latin typeface="Söhne"/>
              </a:rPr>
              <a:t>Berkan</a:t>
            </a:r>
            <a:r>
              <a:rPr lang="en-GB" sz="2600" dirty="0">
                <a:latin typeface="Söhne"/>
              </a:rPr>
              <a:t> </a:t>
            </a:r>
            <a:r>
              <a:rPr lang="en-GB" sz="2600" dirty="0" err="1">
                <a:latin typeface="Söhne"/>
              </a:rPr>
              <a:t>Sesen</a:t>
            </a:r>
            <a:r>
              <a:rPr lang="en-GB" sz="2600" dirty="0">
                <a:latin typeface="Söhne"/>
              </a:rPr>
              <a:t>, </a:t>
            </a:r>
            <a:r>
              <a:rPr lang="en-GB" sz="2600" dirty="0" err="1">
                <a:latin typeface="Söhne"/>
              </a:rPr>
              <a:t>Yazann</a:t>
            </a:r>
            <a:r>
              <a:rPr lang="en-GB" sz="2600" dirty="0">
                <a:latin typeface="Söhne"/>
              </a:rPr>
              <a:t> </a:t>
            </a:r>
            <a:r>
              <a:rPr lang="en-GB" sz="2600" dirty="0" err="1">
                <a:latin typeface="Söhne"/>
              </a:rPr>
              <a:t>Romahi</a:t>
            </a:r>
            <a:r>
              <a:rPr lang="en-GB" sz="2600" dirty="0">
                <a:latin typeface="Söhne"/>
              </a:rPr>
              <a:t> and Victor Li)</a:t>
            </a:r>
            <a:endParaRPr lang="en-HK" sz="26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23420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rgbClr val="FFFF00">
                <a:lumMod val="30000"/>
                <a:lumOff val="70000"/>
              </a:srgbClr>
            </a:gs>
            <a:gs pos="0">
              <a:srgbClr val="92D050">
                <a:lumMod val="57000"/>
                <a:lumOff val="43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56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Model Evaluation (scaled </a:t>
            </a:r>
            <a:r>
              <a:rPr lang="en-GB" dirty="0" err="1">
                <a:solidFill>
                  <a:schemeClr val="bg1"/>
                </a:solidFill>
                <a:latin typeface="Perpetua" panose="02020502060401020303" pitchFamily="18" charset="0"/>
              </a:rPr>
              <a:t>Xs</a:t>
            </a:r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 and y)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C061A-D1A7-FC62-AC1C-7E209C12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93" y="1690128"/>
            <a:ext cx="9237014" cy="4759376"/>
          </a:xfrm>
          <a:prstGeom prst="rect">
            <a:avLst/>
          </a:prstGeom>
          <a:ln w="22225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429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FFFF00">
                <a:lumMod val="30000"/>
                <a:lumOff val="70000"/>
              </a:srgbClr>
            </a:gs>
            <a:gs pos="0">
              <a:srgbClr val="92D050">
                <a:lumMod val="57000"/>
                <a:lumOff val="43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Hyperparameter Tuning (scaled </a:t>
            </a:r>
            <a:r>
              <a:rPr lang="en-GB" dirty="0" err="1">
                <a:solidFill>
                  <a:schemeClr val="bg1"/>
                </a:solidFill>
                <a:latin typeface="Perpetua" panose="02020502060401020303" pitchFamily="18" charset="0"/>
              </a:rPr>
              <a:t>Xs</a:t>
            </a:r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 and y)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8AD08-67E8-B83B-874C-427EDA2268FF}"/>
              </a:ext>
            </a:extLst>
          </p:cNvPr>
          <p:cNvSpPr txBox="1"/>
          <p:nvPr/>
        </p:nvSpPr>
        <p:spPr>
          <a:xfrm>
            <a:off x="966866" y="1633928"/>
            <a:ext cx="74565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Random Forest Classifier (by Bayesian optimization)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Significant improvement in cross-validation score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C69F0F-845D-D7F8-4C30-02D5F7A86F83}"/>
              </a:ext>
            </a:extLst>
          </p:cNvPr>
          <p:cNvSpPr/>
          <p:nvPr/>
        </p:nvSpPr>
        <p:spPr>
          <a:xfrm>
            <a:off x="6888594" y="5119000"/>
            <a:ext cx="1558105" cy="1422952"/>
          </a:xfrm>
          <a:prstGeom prst="rect">
            <a:avLst/>
          </a:prstGeom>
          <a:solidFill>
            <a:schemeClr val="accent2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~0.617</a:t>
            </a:r>
            <a:endParaRPr lang="en-HK" sz="2800" b="1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15C299-3018-CF2D-C470-476C6052D343}"/>
              </a:ext>
            </a:extLst>
          </p:cNvPr>
          <p:cNvSpPr/>
          <p:nvPr/>
        </p:nvSpPr>
        <p:spPr>
          <a:xfrm>
            <a:off x="3621869" y="5167312"/>
            <a:ext cx="1558105" cy="1422952"/>
          </a:xfrm>
          <a:prstGeom prst="rect">
            <a:avLst/>
          </a:prstGeom>
          <a:solidFill>
            <a:schemeClr val="accent2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~0.617</a:t>
            </a:r>
            <a:endParaRPr lang="en-HK" sz="2800" b="1" dirty="0">
              <a:solidFill>
                <a:srgbClr val="7030A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149D00-41C2-7213-8E3C-57B8E55AE990}"/>
              </a:ext>
            </a:extLst>
          </p:cNvPr>
          <p:cNvSpPr/>
          <p:nvPr/>
        </p:nvSpPr>
        <p:spPr>
          <a:xfrm>
            <a:off x="5545080" y="5588160"/>
            <a:ext cx="978408" cy="484632"/>
          </a:xfrm>
          <a:prstGeom prst="rightArrow">
            <a:avLst/>
          </a:prstGeom>
          <a:solidFill>
            <a:schemeClr val="accent2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B7BA46-0B61-12E0-3011-AD2FEF877BF9}"/>
              </a:ext>
            </a:extLst>
          </p:cNvPr>
          <p:cNvSpPr/>
          <p:nvPr/>
        </p:nvSpPr>
        <p:spPr>
          <a:xfrm>
            <a:off x="5460432" y="3186684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677DC-C60E-B512-B86E-D416FEF1E50D}"/>
              </a:ext>
            </a:extLst>
          </p:cNvPr>
          <p:cNvSpPr/>
          <p:nvPr/>
        </p:nvSpPr>
        <p:spPr>
          <a:xfrm>
            <a:off x="6748576" y="2707159"/>
            <a:ext cx="1568901" cy="144368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FFFF00"/>
                </a:solidFill>
              </a:rPr>
              <a:t>~0.677</a:t>
            </a:r>
            <a:endParaRPr lang="en-HK" sz="2800" b="1" dirty="0">
              <a:solidFill>
                <a:srgbClr val="FFFF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ED1BEA-97C4-54D2-D0DF-5E21B6F1F47E}"/>
              </a:ext>
            </a:extLst>
          </p:cNvPr>
          <p:cNvSpPr/>
          <p:nvPr/>
        </p:nvSpPr>
        <p:spPr>
          <a:xfrm>
            <a:off x="3581795" y="2707159"/>
            <a:ext cx="1568901" cy="144368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FFFF00"/>
                </a:solidFill>
              </a:rPr>
              <a:t>~0.647</a:t>
            </a:r>
            <a:endParaRPr lang="en-HK" sz="2800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91A3B7-5C51-2DF9-E6EA-4C2E099B69A0}"/>
              </a:ext>
            </a:extLst>
          </p:cNvPr>
          <p:cNvSpPr txBox="1"/>
          <p:nvPr/>
        </p:nvSpPr>
        <p:spPr>
          <a:xfrm>
            <a:off x="966866" y="4226269"/>
            <a:ext cx="60948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600" dirty="0">
                <a:solidFill>
                  <a:schemeClr val="bg1"/>
                </a:solidFill>
                <a:latin typeface="Söhne"/>
              </a:rPr>
              <a:t>Logistic Regression (by Grid 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600" dirty="0">
                <a:solidFill>
                  <a:schemeClr val="bg1"/>
                </a:solidFill>
                <a:latin typeface="Söhne"/>
              </a:rPr>
              <a:t>No improvement </a:t>
            </a:r>
            <a:r>
              <a:rPr lang="en-GB" sz="2600" dirty="0">
                <a:solidFill>
                  <a:schemeClr val="bg1"/>
                </a:solidFill>
                <a:latin typeface="Söhne"/>
              </a:rPr>
              <a:t>in cross-validation score</a:t>
            </a:r>
            <a:endParaRPr lang="en-HK" sz="2600" dirty="0">
              <a:solidFill>
                <a:schemeClr val="bg1"/>
              </a:solidFill>
              <a:latin typeface="Söhne"/>
            </a:endParaRPr>
          </a:p>
          <a:p>
            <a:endParaRPr lang="en-H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A1B7A-1C8C-C8DF-6E14-83B3696B3F5C}"/>
              </a:ext>
            </a:extLst>
          </p:cNvPr>
          <p:cNvSpPr txBox="1"/>
          <p:nvPr/>
        </p:nvSpPr>
        <p:spPr>
          <a:xfrm>
            <a:off x="5296966" y="2688491"/>
            <a:ext cx="144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+</a:t>
            </a:r>
            <a:r>
              <a:rPr lang="en-GB" sz="2800" b="1" dirty="0">
                <a:solidFill>
                  <a:srgbClr val="FF0000"/>
                </a:solidFill>
              </a:rPr>
              <a:t>0.030</a:t>
            </a:r>
            <a:endParaRPr lang="en-HK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B92D1-F68B-D3C7-0D1E-CBF795221794}"/>
              </a:ext>
            </a:extLst>
          </p:cNvPr>
          <p:cNvSpPr txBox="1"/>
          <p:nvPr/>
        </p:nvSpPr>
        <p:spPr>
          <a:xfrm>
            <a:off x="5624003" y="5167312"/>
            <a:ext cx="65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+0</a:t>
            </a:r>
            <a:endParaRPr lang="en-HK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479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00">
                <a:lumMod val="66000"/>
                <a:lumOff val="34000"/>
              </a:srgbClr>
            </a:gs>
            <a:gs pos="0">
              <a:srgbClr val="00B0F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Ensemble Method (scaled </a:t>
            </a:r>
            <a:r>
              <a:rPr lang="en-GB" dirty="0" err="1">
                <a:solidFill>
                  <a:schemeClr val="bg1"/>
                </a:solidFill>
                <a:latin typeface="Perpetua" panose="02020502060401020303" pitchFamily="18" charset="0"/>
              </a:rPr>
              <a:t>Xs</a:t>
            </a:r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 and y)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15C1F-24C0-D824-6285-85023A344064}"/>
              </a:ext>
            </a:extLst>
          </p:cNvPr>
          <p:cNvSpPr txBox="1"/>
          <p:nvPr/>
        </p:nvSpPr>
        <p:spPr>
          <a:xfrm>
            <a:off x="838200" y="1523077"/>
            <a:ext cx="738561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Great improvement in cross-validation score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Same as that of the tuned 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May include neural networks if possible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EBF2F0-294D-E547-3F7A-5A3C732AE8A7}"/>
              </a:ext>
            </a:extLst>
          </p:cNvPr>
          <p:cNvSpPr/>
          <p:nvPr/>
        </p:nvSpPr>
        <p:spPr>
          <a:xfrm>
            <a:off x="674914" y="2815739"/>
            <a:ext cx="2162628" cy="36442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u="sng" dirty="0">
                <a:solidFill>
                  <a:schemeClr val="bg1"/>
                </a:solidFill>
              </a:rPr>
              <a:t>Layer 1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</a:rPr>
              <a:t>Tuned Random Forest Classifier</a:t>
            </a:r>
            <a:r>
              <a:rPr lang="en-GB" sz="1600" b="1" dirty="0">
                <a:solidFill>
                  <a:schemeClr val="bg1"/>
                </a:solidFill>
              </a:rPr>
              <a:t> + </a:t>
            </a:r>
            <a:r>
              <a:rPr lang="en-GB" sz="1600" b="1" dirty="0">
                <a:solidFill>
                  <a:srgbClr val="FF0000"/>
                </a:solidFill>
              </a:rPr>
              <a:t>Tuned Logistic Regression </a:t>
            </a:r>
            <a:r>
              <a:rPr lang="en-GB" sz="1600" b="1" dirty="0">
                <a:solidFill>
                  <a:schemeClr val="bg1"/>
                </a:solidFill>
              </a:rPr>
              <a:t>+</a:t>
            </a:r>
            <a:r>
              <a:rPr lang="en-GB" sz="16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</a:rPr>
              <a:t>Support Vector Classifier </a:t>
            </a:r>
            <a:r>
              <a:rPr lang="en-GB" sz="1600" b="1" dirty="0">
                <a:solidFill>
                  <a:schemeClr val="bg1"/>
                </a:solidFill>
              </a:rPr>
              <a:t>+</a:t>
            </a:r>
            <a:r>
              <a:rPr lang="en-GB" sz="16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</a:rPr>
              <a:t>K-Nearest </a:t>
            </a:r>
            <a:r>
              <a:rPr lang="en-GB" sz="1600" b="1" dirty="0" err="1">
                <a:solidFill>
                  <a:srgbClr val="FF0000"/>
                </a:solidFill>
              </a:rPr>
              <a:t>Neighbors</a:t>
            </a:r>
            <a:r>
              <a:rPr lang="en-GB" sz="1600" b="1" dirty="0">
                <a:solidFill>
                  <a:srgbClr val="FF0000"/>
                </a:solidFill>
              </a:rPr>
              <a:t> Classifier </a:t>
            </a:r>
            <a:r>
              <a:rPr lang="en-GB" sz="1600" b="1" dirty="0">
                <a:solidFill>
                  <a:schemeClr val="bg1"/>
                </a:solidFill>
              </a:rPr>
              <a:t>+</a:t>
            </a:r>
            <a:r>
              <a:rPr lang="en-GB" sz="1600" b="1" dirty="0">
                <a:solidFill>
                  <a:srgbClr val="FF0000"/>
                </a:solidFill>
              </a:rPr>
              <a:t> Adaptive Boosting Regressor</a:t>
            </a:r>
            <a:endParaRPr lang="en-HK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E39030-A237-0A6F-0147-A4E1230E1580}"/>
              </a:ext>
            </a:extLst>
          </p:cNvPr>
          <p:cNvSpPr/>
          <p:nvPr/>
        </p:nvSpPr>
        <p:spPr>
          <a:xfrm>
            <a:off x="2953658" y="3109685"/>
            <a:ext cx="2162628" cy="36442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u="sng" dirty="0">
                <a:solidFill>
                  <a:schemeClr val="bg1"/>
                </a:solidFill>
              </a:rPr>
              <a:t>Layer 2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</a:rPr>
              <a:t>Tuned Random Forest Classifier</a:t>
            </a:r>
            <a:r>
              <a:rPr lang="en-GB" sz="1600" b="1" dirty="0">
                <a:solidFill>
                  <a:schemeClr val="bg1"/>
                </a:solidFill>
              </a:rPr>
              <a:t> + </a:t>
            </a:r>
            <a:r>
              <a:rPr lang="en-GB" sz="1600" b="1" dirty="0">
                <a:solidFill>
                  <a:srgbClr val="FF0000"/>
                </a:solidFill>
              </a:rPr>
              <a:t>Tuned Logistic Regression </a:t>
            </a:r>
            <a:r>
              <a:rPr lang="en-GB" sz="1600" b="1" dirty="0">
                <a:solidFill>
                  <a:schemeClr val="bg1"/>
                </a:solidFill>
              </a:rPr>
              <a:t>+</a:t>
            </a:r>
            <a:r>
              <a:rPr lang="en-GB" sz="16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</a:rPr>
              <a:t>Support Vector Classifier </a:t>
            </a:r>
            <a:r>
              <a:rPr lang="en-GB" sz="1600" b="1" dirty="0">
                <a:solidFill>
                  <a:schemeClr val="bg1"/>
                </a:solidFill>
              </a:rPr>
              <a:t>+</a:t>
            </a:r>
            <a:r>
              <a:rPr lang="en-GB" sz="16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</a:rPr>
              <a:t>K-Nearest </a:t>
            </a:r>
            <a:r>
              <a:rPr lang="en-GB" sz="1600" b="1" dirty="0" err="1">
                <a:solidFill>
                  <a:srgbClr val="FF0000"/>
                </a:solidFill>
              </a:rPr>
              <a:t>Neighbors</a:t>
            </a:r>
            <a:r>
              <a:rPr lang="en-GB" sz="1600" b="1" dirty="0">
                <a:solidFill>
                  <a:srgbClr val="FF0000"/>
                </a:solidFill>
              </a:rPr>
              <a:t> Classifier </a:t>
            </a:r>
            <a:r>
              <a:rPr lang="en-GB" sz="1600" b="1" dirty="0">
                <a:solidFill>
                  <a:schemeClr val="bg1"/>
                </a:solidFill>
              </a:rPr>
              <a:t>+</a:t>
            </a:r>
            <a:r>
              <a:rPr lang="en-GB" sz="1600" b="1" dirty="0">
                <a:solidFill>
                  <a:srgbClr val="FF0000"/>
                </a:solidFill>
              </a:rPr>
              <a:t> Adaptive Boosting Regressor</a:t>
            </a:r>
            <a:endParaRPr lang="en-HK" sz="1600" b="1" dirty="0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37595F-52DD-3FDA-7F3D-6539D3CFB8DC}"/>
              </a:ext>
            </a:extLst>
          </p:cNvPr>
          <p:cNvSpPr/>
          <p:nvPr/>
        </p:nvSpPr>
        <p:spPr>
          <a:xfrm>
            <a:off x="6092374" y="2913997"/>
            <a:ext cx="2590800" cy="914400"/>
          </a:xfrm>
          <a:prstGeom prst="roundRect">
            <a:avLst/>
          </a:prstGeom>
          <a:solidFill>
            <a:srgbClr val="E03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u="sng" dirty="0">
                <a:solidFill>
                  <a:schemeClr val="bg1"/>
                </a:solidFill>
              </a:rPr>
              <a:t>Meta Classifier</a:t>
            </a:r>
          </a:p>
          <a:p>
            <a:pPr algn="ctr"/>
            <a:r>
              <a:rPr lang="en-GB" sz="1800" b="1" dirty="0">
                <a:solidFill>
                  <a:srgbClr val="FFFF00"/>
                </a:solidFill>
              </a:rPr>
              <a:t>Tuned Random Forest Classifier</a:t>
            </a:r>
            <a:endParaRPr lang="en-HK" dirty="0">
              <a:solidFill>
                <a:srgbClr val="FFFF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7857B0-0257-0D1F-BA1E-FA20CED7141D}"/>
              </a:ext>
            </a:extLst>
          </p:cNvPr>
          <p:cNvSpPr/>
          <p:nvPr/>
        </p:nvSpPr>
        <p:spPr>
          <a:xfrm>
            <a:off x="6041573" y="5839520"/>
            <a:ext cx="2590800" cy="914400"/>
          </a:xfrm>
          <a:prstGeom prst="roundRect">
            <a:avLst/>
          </a:prstGeom>
          <a:solidFill>
            <a:srgbClr val="E03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u="sng" dirty="0">
                <a:solidFill>
                  <a:schemeClr val="bg1"/>
                </a:solidFill>
              </a:rPr>
              <a:t>Meta Classifier</a:t>
            </a:r>
            <a:endParaRPr lang="en-GB" sz="1800" b="1" dirty="0">
              <a:solidFill>
                <a:srgbClr val="FFFF00"/>
              </a:solidFill>
            </a:endParaRPr>
          </a:p>
          <a:p>
            <a:pPr algn="ctr"/>
            <a:r>
              <a:rPr lang="en-GB" sz="1800" b="1" dirty="0">
                <a:solidFill>
                  <a:srgbClr val="FFFF00"/>
                </a:solidFill>
              </a:rPr>
              <a:t>Tuned Logistic Regression</a:t>
            </a:r>
            <a:endParaRPr lang="en-HK" dirty="0">
              <a:solidFill>
                <a:srgbClr val="FFFF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10E41E-5375-1C11-8684-0F89B3159A23}"/>
              </a:ext>
            </a:extLst>
          </p:cNvPr>
          <p:cNvCxnSpPr>
            <a:cxnSpLocks/>
          </p:cNvCxnSpPr>
          <p:nvPr/>
        </p:nvCxnSpPr>
        <p:spPr>
          <a:xfrm>
            <a:off x="2837542" y="2848640"/>
            <a:ext cx="3316515" cy="130870"/>
          </a:xfrm>
          <a:prstGeom prst="straightConnector1">
            <a:avLst/>
          </a:prstGeom>
          <a:ln w="44450">
            <a:headEnd w="med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1E31B3-3963-2768-1DB3-DCA60933D28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116286" y="6296720"/>
            <a:ext cx="925287" cy="0"/>
          </a:xfrm>
          <a:prstGeom prst="straightConnector1">
            <a:avLst/>
          </a:prstGeom>
          <a:ln w="4445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D65CBAC-CB89-548E-CF63-A07CB4EC4356}"/>
              </a:ext>
            </a:extLst>
          </p:cNvPr>
          <p:cNvSpPr/>
          <p:nvPr/>
        </p:nvSpPr>
        <p:spPr>
          <a:xfrm>
            <a:off x="9176658" y="3890132"/>
            <a:ext cx="2177142" cy="208333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u="sng" dirty="0">
                <a:solidFill>
                  <a:schemeClr val="bg1"/>
                </a:solidFill>
              </a:rPr>
              <a:t>Meta Classifier</a:t>
            </a:r>
          </a:p>
          <a:p>
            <a:pPr algn="ctr"/>
            <a:r>
              <a:rPr lang="en-GB" sz="1800" b="1" dirty="0">
                <a:solidFill>
                  <a:srgbClr val="FFFF00"/>
                </a:solidFill>
              </a:rPr>
              <a:t>Tuned Random Forest Classifier</a:t>
            </a:r>
            <a:endParaRPr lang="en-HK" dirty="0">
              <a:solidFill>
                <a:srgbClr val="FFFF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2F814-C6BE-40D0-9DD1-B48098AEA7AB}"/>
              </a:ext>
            </a:extLst>
          </p:cNvPr>
          <p:cNvCxnSpPr>
            <a:stCxn id="12" idx="3"/>
            <a:endCxn id="20" idx="3"/>
          </p:cNvCxnSpPr>
          <p:nvPr/>
        </p:nvCxnSpPr>
        <p:spPr>
          <a:xfrm flipV="1">
            <a:off x="8632373" y="5668373"/>
            <a:ext cx="863120" cy="628347"/>
          </a:xfrm>
          <a:prstGeom prst="straightConnector1">
            <a:avLst/>
          </a:prstGeom>
          <a:ln w="4445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8C5D4C-3892-EDE7-A8B6-5AC93363FECB}"/>
              </a:ext>
            </a:extLst>
          </p:cNvPr>
          <p:cNvCxnSpPr>
            <a:endCxn id="20" idx="1"/>
          </p:cNvCxnSpPr>
          <p:nvPr/>
        </p:nvCxnSpPr>
        <p:spPr>
          <a:xfrm>
            <a:off x="8632373" y="3737429"/>
            <a:ext cx="863120" cy="457801"/>
          </a:xfrm>
          <a:prstGeom prst="straightConnector1">
            <a:avLst/>
          </a:prstGeom>
          <a:ln w="4445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992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00">
                <a:lumMod val="66000"/>
                <a:lumOff val="34000"/>
              </a:srgbClr>
            </a:gs>
            <a:gs pos="0">
              <a:srgbClr val="00B0F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Deep Learning (unscaled </a:t>
            </a:r>
            <a:r>
              <a:rPr lang="en-GB" dirty="0" err="1">
                <a:solidFill>
                  <a:schemeClr val="bg1"/>
                </a:solidFill>
                <a:latin typeface="Perpetua" panose="02020502060401020303" pitchFamily="18" charset="0"/>
              </a:rPr>
              <a:t>Xs</a:t>
            </a:r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 and y)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8AD08-67E8-B83B-874C-427EDA2268FF}"/>
              </a:ext>
            </a:extLst>
          </p:cNvPr>
          <p:cNvSpPr txBox="1"/>
          <p:nvPr/>
        </p:nvSpPr>
        <p:spPr>
          <a:xfrm>
            <a:off x="838200" y="1536492"/>
            <a:ext cx="36472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 err="1">
                <a:solidFill>
                  <a:schemeClr val="bg1"/>
                </a:solidFill>
                <a:latin typeface="Söhne"/>
              </a:rPr>
              <a:t>Keras</a:t>
            </a:r>
            <a:r>
              <a:rPr lang="en-GB" sz="2600" dirty="0">
                <a:solidFill>
                  <a:schemeClr val="bg1"/>
                </a:solidFill>
                <a:latin typeface="Söhne"/>
              </a:rPr>
              <a:t> Sequential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Low accuracy</a:t>
            </a:r>
          </a:p>
        </p:txBody>
      </p:sp>
    </p:spTree>
    <p:extLst>
      <p:ext uri="{BB962C8B-B14F-4D97-AF65-F5344CB8AC3E}">
        <p14:creationId xmlns:p14="http://schemas.microsoft.com/office/powerpoint/2010/main" val="1271382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6C92B2-00BC-5217-74C1-B83536E68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AFA8D0-A764-2668-F056-1C49F229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716" y="1634748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Perpetua" panose="02020502060401020303" pitchFamily="18" charset="0"/>
              </a:rPr>
              <a:t>Conclusion</a:t>
            </a:r>
            <a:br>
              <a:rPr lang="en-US" sz="8200" dirty="0">
                <a:solidFill>
                  <a:srgbClr val="FFFFFF"/>
                </a:solidFill>
              </a:rPr>
            </a:br>
            <a:endParaRPr lang="en-US" sz="8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74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030A0">
                <a:lumMod val="99000"/>
                <a:lumOff val="1000"/>
                <a:alpha val="79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Summary of Results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E79B0-D549-E6D1-7348-BD38F882973E}"/>
              </a:ext>
            </a:extLst>
          </p:cNvPr>
          <p:cNvSpPr txBox="1"/>
          <p:nvPr/>
        </p:nvSpPr>
        <p:spPr>
          <a:xfrm>
            <a:off x="838200" y="1690688"/>
            <a:ext cx="105878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ChatGPT performs not as satisfying as NLTK in generating polarity scores.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Model accuracy of broad valence (+</a:t>
            </a:r>
            <a:r>
              <a:rPr lang="en-GB" sz="2600" dirty="0" err="1">
                <a:solidFill>
                  <a:schemeClr val="bg1"/>
                </a:solidFill>
                <a:latin typeface="Söhne"/>
              </a:rPr>
              <a:t>ve</a:t>
            </a:r>
            <a:r>
              <a:rPr lang="en-GB" sz="2600" dirty="0">
                <a:solidFill>
                  <a:schemeClr val="bg1"/>
                </a:solidFill>
                <a:latin typeface="Söhne"/>
              </a:rPr>
              <a:t>/-</a:t>
            </a:r>
            <a:r>
              <a:rPr lang="en-GB" sz="2600" dirty="0" err="1">
                <a:solidFill>
                  <a:schemeClr val="bg1"/>
                </a:solidFill>
                <a:latin typeface="Söhne"/>
              </a:rPr>
              <a:t>ve</a:t>
            </a:r>
            <a:r>
              <a:rPr lang="en-GB" sz="2600" dirty="0">
                <a:solidFill>
                  <a:schemeClr val="bg1"/>
                </a:solidFill>
                <a:latin typeface="Söhne"/>
              </a:rPr>
              <a:t>/</a:t>
            </a:r>
            <a:r>
              <a:rPr lang="en-GB" sz="2600" dirty="0" err="1">
                <a:solidFill>
                  <a:schemeClr val="bg1"/>
                </a:solidFill>
                <a:latin typeface="Söhne"/>
              </a:rPr>
              <a:t>netual</a:t>
            </a:r>
            <a:r>
              <a:rPr lang="en-GB" sz="2600" dirty="0">
                <a:solidFill>
                  <a:schemeClr val="bg1"/>
                </a:solidFill>
                <a:latin typeface="Söhne"/>
              </a:rPr>
              <a:t>) is far much higher than precise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Tuned Random Forest Classifier is the best model at this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Complex models generally perform less well (e.g., neural network, Extreme Gradient Boosting Classifier)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600" dirty="0">
                <a:solidFill>
                  <a:schemeClr val="bg1"/>
                </a:solidFill>
                <a:latin typeface="Söhne"/>
              </a:rPr>
              <a:t>Too high accuracy is unnecessary.</a:t>
            </a:r>
            <a:endParaRPr lang="en-GB" sz="2600" dirty="0">
              <a:solidFill>
                <a:schemeClr val="bg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89786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030A0">
                <a:lumMod val="99000"/>
                <a:lumOff val="1000"/>
                <a:alpha val="79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Limitations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E79B0-D549-E6D1-7348-BD38F882973E}"/>
              </a:ext>
            </a:extLst>
          </p:cNvPr>
          <p:cNvSpPr txBox="1"/>
          <p:nvPr/>
        </p:nvSpPr>
        <p:spPr>
          <a:xfrm>
            <a:off x="838200" y="1690688"/>
            <a:ext cx="105878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My manual valence labelling is labour intensive and possibly largely difference from results of the professionals.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Sample size bias (class imbalance, and insufficient neutral and negative class)</a:t>
            </a:r>
          </a:p>
        </p:txBody>
      </p:sp>
    </p:spTree>
    <p:extLst>
      <p:ext uri="{BB962C8B-B14F-4D97-AF65-F5344CB8AC3E}">
        <p14:creationId xmlns:p14="http://schemas.microsoft.com/office/powerpoint/2010/main" val="3433158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030A0">
                <a:lumMod val="99000"/>
                <a:lumOff val="1000"/>
                <a:alpha val="79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Perpetua" panose="02020502060401020303" pitchFamily="18" charset="0"/>
              </a:rPr>
              <a:t>To Sum Up…</a:t>
            </a:r>
            <a:endParaRPr lang="en-HK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E79B0-D549-E6D1-7348-BD38F882973E}"/>
              </a:ext>
            </a:extLst>
          </p:cNvPr>
          <p:cNvSpPr txBox="1"/>
          <p:nvPr/>
        </p:nvSpPr>
        <p:spPr>
          <a:xfrm>
            <a:off x="838200" y="1690688"/>
            <a:ext cx="1058789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Application of Natural Language Processing on finance is novel and requires further research.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  <a:latin typeface="Söhne"/>
              </a:rPr>
              <a:t>Named Entity Recognition and polarity scores by Large Language Models (LLMs) are the most convenient tools available for financial news processing.</a:t>
            </a:r>
          </a:p>
        </p:txBody>
      </p:sp>
    </p:spTree>
    <p:extLst>
      <p:ext uri="{BB962C8B-B14F-4D97-AF65-F5344CB8AC3E}">
        <p14:creationId xmlns:p14="http://schemas.microsoft.com/office/powerpoint/2010/main" val="402895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91DF-AB64-BB06-4A23-5F005135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7" y="678492"/>
            <a:ext cx="6781800" cy="1338696"/>
          </a:xfrm>
        </p:spPr>
        <p:txBody>
          <a:bodyPr>
            <a:normAutofit/>
          </a:bodyPr>
          <a:lstStyle/>
          <a:p>
            <a:r>
              <a:rPr lang="en-GB" dirty="0">
                <a:latin typeface="Perpetua" panose="02020502060401020303" pitchFamily="18" charset="0"/>
              </a:rPr>
              <a:t>News 1 Overview </a:t>
            </a:r>
            <a:endParaRPr lang="en-HK" dirty="0"/>
          </a:p>
        </p:txBody>
      </p:sp>
      <p:pic>
        <p:nvPicPr>
          <p:cNvPr id="5" name="Picture 4" descr="An abstract financial digital analysis">
            <a:extLst>
              <a:ext uri="{FF2B5EF4-FFF2-40B4-BE49-F238E27FC236}">
                <a16:creationId xmlns:a16="http://schemas.microsoft.com/office/drawing/2014/main" id="{8D972947-BD14-3E13-E372-B1F9026C8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21" r="23793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A37D018-7748-D934-279B-3607341B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68" y="2021115"/>
            <a:ext cx="7719935" cy="3900730"/>
          </a:xfrm>
        </p:spPr>
        <p:txBody>
          <a:bodyPr anchor="t">
            <a:noAutofit/>
          </a:bodyPr>
          <a:lstStyle/>
          <a:p>
            <a:r>
              <a:rPr lang="en-GB" sz="1900" dirty="0">
                <a:solidFill>
                  <a:srgbClr val="FFFF00"/>
                </a:solidFill>
                <a:latin typeface="Söhne"/>
              </a:rPr>
              <a:t>Title: BlackRock, Man Group Reveal Big Japan Bets Before BOJ Decision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HK" sz="1900" dirty="0">
                <a:latin typeface="Söhne"/>
              </a:rPr>
              <a:t>BlackRock and Man Group bullish on Japanese stocks, urging increased investments.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HK" sz="1900" dirty="0">
                <a:latin typeface="Söhne"/>
              </a:rPr>
              <a:t>Anticipation rises for a potential Bank of Japan (BOJ) interest rate hike.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HK" sz="1900" dirty="0">
                <a:latin typeface="Söhne"/>
              </a:rPr>
              <a:t>Money managers diversify portfolios with short positions on Japanese government debt.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HK" sz="1900" dirty="0">
                <a:latin typeface="Söhne"/>
              </a:rPr>
              <a:t>Yen's weakening trend prompts reconsideration, with bets on potential appreciation.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HK" sz="1900" dirty="0">
                <a:latin typeface="Söhne"/>
              </a:rPr>
              <a:t>Investors monitor market dynamics amid speculation over BOJ's monetary policy shift.</a:t>
            </a:r>
          </a:p>
          <a:p>
            <a:pPr marL="0" indent="0" algn="l">
              <a:buNone/>
            </a:pPr>
            <a:endParaRPr lang="en-GB" sz="1900" dirty="0">
              <a:latin typeface="Söhne"/>
            </a:endParaRPr>
          </a:p>
          <a:p>
            <a:pPr marL="0" indent="0" algn="l">
              <a:buNone/>
            </a:pPr>
            <a:r>
              <a:rPr lang="en-GB" sz="1900" dirty="0">
                <a:latin typeface="Sö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BlackRock, Man Group Reveal Big Japan Bets Before BOJ Decision (yahoo.com)</a:t>
            </a:r>
            <a:endParaRPr lang="en-GB" sz="19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95094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91DF-AB64-BB06-4A23-5F005135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8" y="586113"/>
            <a:ext cx="6781800" cy="1338696"/>
          </a:xfrm>
        </p:spPr>
        <p:txBody>
          <a:bodyPr>
            <a:normAutofit/>
          </a:bodyPr>
          <a:lstStyle/>
          <a:p>
            <a:r>
              <a:rPr lang="en-GB" dirty="0">
                <a:latin typeface="Perpetua" panose="02020502060401020303" pitchFamily="18" charset="0"/>
              </a:rPr>
              <a:t>News 2 Overview </a:t>
            </a:r>
            <a:endParaRPr lang="en-HK" dirty="0"/>
          </a:p>
        </p:txBody>
      </p:sp>
      <p:pic>
        <p:nvPicPr>
          <p:cNvPr id="5" name="Picture 4" descr="An abstract financial digital analysis">
            <a:extLst>
              <a:ext uri="{FF2B5EF4-FFF2-40B4-BE49-F238E27FC236}">
                <a16:creationId xmlns:a16="http://schemas.microsoft.com/office/drawing/2014/main" id="{8D972947-BD14-3E13-E372-B1F9026C8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21" r="23793"/>
          <a:stretch/>
        </p:blipFill>
        <p:spPr>
          <a:xfrm>
            <a:off x="-1589055" y="-17536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77DC5096-0522-21DB-F565-14E7687C8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68" y="2021115"/>
            <a:ext cx="7719935" cy="3900730"/>
          </a:xfrm>
        </p:spPr>
        <p:txBody>
          <a:bodyPr anchor="t">
            <a:normAutofit fontScale="92500"/>
          </a:bodyPr>
          <a:lstStyle/>
          <a:p>
            <a:pPr algn="l"/>
            <a:r>
              <a:rPr lang="en-GB" sz="2100" dirty="0">
                <a:solidFill>
                  <a:srgbClr val="FFFF00"/>
                </a:solidFill>
                <a:latin typeface="Söhne"/>
              </a:rPr>
              <a:t>Title: In the Ukraine war, totalitarianism is beating capitalism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100" dirty="0">
                <a:latin typeface="Söhne"/>
              </a:rPr>
              <a:t>Russia's invasion of Ukraine initially met with Western resistance.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100" dirty="0">
                <a:latin typeface="Söhne"/>
              </a:rPr>
              <a:t>Russia has shown resilience despite economic sanctions.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100" dirty="0">
                <a:latin typeface="Söhne"/>
              </a:rPr>
              <a:t>Energy exports remain strong, offsetting economic challenges.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100" dirty="0">
                <a:latin typeface="Söhne"/>
              </a:rPr>
              <a:t>Russia formed alliances with North Korea, Iran, and China for support.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100" dirty="0">
                <a:latin typeface="Söhne"/>
              </a:rPr>
              <a:t>US aid to Ukraine faces obstacles, reflecting wavering Western resolve.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100" dirty="0">
                <a:latin typeface="Söhne"/>
              </a:rPr>
              <a:t>Uncertain end to the war, with Russia aiming for major gains in 2025</a:t>
            </a:r>
          </a:p>
          <a:p>
            <a:pPr marL="0" indent="0" algn="l">
              <a:buNone/>
            </a:pPr>
            <a:endParaRPr lang="en-GB" sz="2100" dirty="0">
              <a:latin typeface="Söhne"/>
            </a:endParaRPr>
          </a:p>
          <a:p>
            <a:pPr marL="0" indent="0" algn="l">
              <a:buNone/>
            </a:pPr>
            <a:r>
              <a:rPr lang="en-GB" sz="2100" u="sng" dirty="0">
                <a:latin typeface="Söhne"/>
              </a:rPr>
              <a:t>https://finance.yahoo.com/news/in-the-ukraine-war-totalitarianism-is-beating-capitalism-184721301</a:t>
            </a:r>
            <a:r>
              <a:rPr lang="en-GB" sz="2100" b="0" i="0" u="sng" dirty="0">
                <a:effectLst/>
                <a:latin typeface="Söhne"/>
              </a:rPr>
              <a:t>.html</a:t>
            </a:r>
            <a:r>
              <a:rPr lang="en-GB" sz="1400" b="0" i="0" dirty="0"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614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91DF-AB64-BB06-4A23-5F005135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025" y="640821"/>
            <a:ext cx="6781800" cy="1338696"/>
          </a:xfrm>
        </p:spPr>
        <p:txBody>
          <a:bodyPr>
            <a:normAutofit/>
          </a:bodyPr>
          <a:lstStyle/>
          <a:p>
            <a:r>
              <a:rPr lang="en-GB" dirty="0">
                <a:latin typeface="Perpetua" panose="02020502060401020303" pitchFamily="18" charset="0"/>
              </a:rPr>
              <a:t>News 3 Overview</a:t>
            </a:r>
            <a:endParaRPr lang="en-HK" dirty="0"/>
          </a:p>
        </p:txBody>
      </p:sp>
      <p:pic>
        <p:nvPicPr>
          <p:cNvPr id="5" name="Picture 4" descr="An abstract financial digital analysis">
            <a:extLst>
              <a:ext uri="{FF2B5EF4-FFF2-40B4-BE49-F238E27FC236}">
                <a16:creationId xmlns:a16="http://schemas.microsoft.com/office/drawing/2014/main" id="{8D972947-BD14-3E13-E372-B1F9026C8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21" r="23793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9A23374-AD33-7EBC-A5D8-9C076D3D1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045" y="2044561"/>
            <a:ext cx="7719935" cy="3900730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FFFF00"/>
                </a:solidFill>
                <a:latin typeface="Söhne"/>
              </a:rPr>
              <a:t>Title: Funds That Have Dodged China’s Stock Rout Say It’s Time to Buy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Söhne"/>
              </a:rPr>
              <a:t>Skagen AS and Boston Partners have turned bullish on Chinese equities, citing cheap valuations, priced-in risks, and improved earnings.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Söhne"/>
              </a:rPr>
              <a:t>Skagen AS increased exposure to mainland China and Hong Kong stocks, while Boston Partners doubled its holdings.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Söhne"/>
              </a:rPr>
              <a:t>Market rebound evident with CSI 300 Index up 5% this year; global investors becoming net buyers, </a:t>
            </a:r>
            <a:r>
              <a:rPr lang="en-GB" sz="2000" dirty="0" err="1">
                <a:latin typeface="Söhne"/>
              </a:rPr>
              <a:t>signaling</a:t>
            </a:r>
            <a:r>
              <a:rPr lang="en-GB" sz="2000" dirty="0">
                <a:latin typeface="Söhne"/>
              </a:rPr>
              <a:t> potential sustained rally.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Söhne"/>
              </a:rPr>
              <a:t>Growing investor confidence backed by improving fundamentals and valuations, presenting opportunities amidst market challenges.</a:t>
            </a:r>
          </a:p>
          <a:p>
            <a:pPr marL="0" indent="0">
              <a:buNone/>
            </a:pPr>
            <a:endParaRPr lang="en-HK" sz="2000" dirty="0"/>
          </a:p>
          <a:p>
            <a:pPr marL="0" indent="0">
              <a:buNone/>
            </a:pPr>
            <a:r>
              <a:rPr lang="en-GB" sz="2000" dirty="0">
                <a:latin typeface="Sö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Funds That Have Dodged China’s Stock Rout Say It’s Time to Buy (yahoo.com)</a:t>
            </a:r>
            <a:endParaRPr lang="en-HK" sz="20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2490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4980E-12FB-1C73-04AC-E58864BA3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90E60C-1F40-01B8-60C1-245658E4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Perpetua" panose="02020502060401020303" pitchFamily="18" charset="0"/>
              </a:rPr>
              <a:t>Step 1: General Preprocessing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333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1814-B36B-49C8-3C7C-2DAD88B7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GB" dirty="0">
                <a:latin typeface="Perpetua" panose="02020502060401020303" pitchFamily="18" charset="0"/>
              </a:rPr>
              <a:t>Elements</a:t>
            </a:r>
            <a:endParaRPr lang="en-HK" dirty="0">
              <a:latin typeface="Perpetua" panose="02020502060401020303" pitchFamily="18" charset="0"/>
            </a:endParaRPr>
          </a:p>
        </p:txBody>
      </p:sp>
      <p:pic>
        <p:nvPicPr>
          <p:cNvPr id="5" name="Picture 4" descr="Periodic table illustration">
            <a:extLst>
              <a:ext uri="{FF2B5EF4-FFF2-40B4-BE49-F238E27FC236}">
                <a16:creationId xmlns:a16="http://schemas.microsoft.com/office/drawing/2014/main" id="{84AB50BE-FE05-53C4-7B41-A4CF04027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" r="23134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331B-3E7F-4F3E-A661-194299880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GB" sz="2600" dirty="0">
                <a:latin typeface="Söhne"/>
              </a:rPr>
              <a:t>Sentiment Analysis (whole text)</a:t>
            </a:r>
          </a:p>
          <a:p>
            <a:r>
              <a:rPr lang="en-GB" sz="2600" dirty="0">
                <a:latin typeface="Söhne"/>
              </a:rPr>
              <a:t>Word Cloud</a:t>
            </a:r>
          </a:p>
          <a:p>
            <a:r>
              <a:rPr lang="en-GB" sz="2600" dirty="0">
                <a:latin typeface="Söhne"/>
              </a:rPr>
              <a:t>Tokenization</a:t>
            </a:r>
          </a:p>
          <a:p>
            <a:r>
              <a:rPr lang="en-HK" sz="2600" dirty="0">
                <a:latin typeface="Söhne"/>
              </a:rPr>
              <a:t>Named Entity Recognition</a:t>
            </a:r>
            <a:endParaRPr lang="en-GB" sz="2600" dirty="0">
              <a:latin typeface="Söhne"/>
            </a:endParaRPr>
          </a:p>
          <a:p>
            <a:r>
              <a:rPr lang="en-HK" sz="2600" dirty="0">
                <a:latin typeface="Söhne"/>
              </a:rPr>
              <a:t>Stop Words</a:t>
            </a:r>
          </a:p>
          <a:p>
            <a:r>
              <a:rPr lang="en-HK" sz="2600" dirty="0">
                <a:latin typeface="Söhne"/>
              </a:rPr>
              <a:t>Lemmatization</a:t>
            </a:r>
          </a:p>
          <a:p>
            <a:r>
              <a:rPr lang="en-HK" sz="2600" dirty="0">
                <a:latin typeface="Söhne"/>
              </a:rPr>
              <a:t>Part-of-speech (POS) Tagging</a:t>
            </a:r>
          </a:p>
          <a:p>
            <a:endParaRPr lang="en-HK" sz="20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13623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2CFCD-BB0D-AA2B-B734-F1C4726F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Perpetua" panose="02020502060401020303" pitchFamily="18" charset="0"/>
              </a:rPr>
              <a:t>Word Cloud </a:t>
            </a:r>
            <a:br>
              <a:rPr lang="en-US" kern="1200" dirty="0">
                <a:solidFill>
                  <a:srgbClr val="FFFFFF"/>
                </a:solidFill>
                <a:latin typeface="Perpetua" panose="02020502060401020303" pitchFamily="18" charset="0"/>
              </a:rPr>
            </a:br>
            <a:r>
              <a:rPr lang="en-US" kern="1200" dirty="0">
                <a:solidFill>
                  <a:srgbClr val="FFFFFF"/>
                </a:solidFill>
                <a:latin typeface="Perpetua" panose="02020502060401020303" pitchFamily="18" charset="0"/>
              </a:rPr>
              <a:t>(after stop word removal)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18AB53-0B14-FE60-FD88-5CCBEBD9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77" y="2028178"/>
            <a:ext cx="8092645" cy="4339534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42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</TotalTime>
  <Words>992</Words>
  <Application>Microsoft Office PowerPoint</Application>
  <PresentationFormat>Widescreen</PresentationFormat>
  <Paragraphs>147</Paragraphs>
  <Slides>37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Söhne</vt:lpstr>
      <vt:lpstr>Aptos</vt:lpstr>
      <vt:lpstr>Aptos Display</vt:lpstr>
      <vt:lpstr>Arial</vt:lpstr>
      <vt:lpstr>Calibri</vt:lpstr>
      <vt:lpstr>Perpetua</vt:lpstr>
      <vt:lpstr>Office Theme</vt:lpstr>
      <vt:lpstr>Natural Language Processing Project on Yahoo Finance News</vt:lpstr>
      <vt:lpstr>Table of Content</vt:lpstr>
      <vt:lpstr>Objectives</vt:lpstr>
      <vt:lpstr>News 1 Overview </vt:lpstr>
      <vt:lpstr>News 2 Overview </vt:lpstr>
      <vt:lpstr>News 3 Overview</vt:lpstr>
      <vt:lpstr>Step 1: General Preprocessing</vt:lpstr>
      <vt:lpstr>Elements</vt:lpstr>
      <vt:lpstr>Word Cloud  (after stop word removal)</vt:lpstr>
      <vt:lpstr>Named Entity Recognition</vt:lpstr>
      <vt:lpstr>Part-of-speech (POS) Tagging  (dependency tree)</vt:lpstr>
      <vt:lpstr> Part-of-speech (POS) Tagging  (after lemmatization) </vt:lpstr>
      <vt:lpstr>Step 2:  Feature Engineering </vt:lpstr>
      <vt:lpstr>Elements</vt:lpstr>
      <vt:lpstr>Dataset Variables</vt:lpstr>
      <vt:lpstr>Task</vt:lpstr>
      <vt:lpstr>Hypothesis</vt:lpstr>
      <vt:lpstr>Aggregated Values for Sentence Valence</vt:lpstr>
      <vt:lpstr>Step 3: Machine Learning</vt:lpstr>
      <vt:lpstr>Elements</vt:lpstr>
      <vt:lpstr>Dimensionality Reduction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Model Evaluation (unscaled Xs and y)</vt:lpstr>
      <vt:lpstr>Model Evaluation (scaled Xs and unscaled y)</vt:lpstr>
      <vt:lpstr>Model Evaluation (unscaled Xs and scaled y)</vt:lpstr>
      <vt:lpstr>Model Evaluation (scaled Xs and y)</vt:lpstr>
      <vt:lpstr>Hyperparameter Tuning (scaled Xs and y)</vt:lpstr>
      <vt:lpstr>Ensemble Method (scaled Xs and y)</vt:lpstr>
      <vt:lpstr>Deep Learning (unscaled Xs and y)</vt:lpstr>
      <vt:lpstr>Conclusion </vt:lpstr>
      <vt:lpstr>Summary of Results</vt:lpstr>
      <vt:lpstr>Limitations</vt:lpstr>
      <vt:lpstr>To Sum Up…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Project on Bloomberg News</dc:title>
  <dc:creator>Tony Chan</dc:creator>
  <cp:lastModifiedBy>Tony Chan</cp:lastModifiedBy>
  <cp:revision>88</cp:revision>
  <dcterms:created xsi:type="dcterms:W3CDTF">2024-03-17T08:28:32Z</dcterms:created>
  <dcterms:modified xsi:type="dcterms:W3CDTF">2024-03-19T11:38:48Z</dcterms:modified>
</cp:coreProperties>
</file>